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46"/>
  </p:notesMasterIdLst>
  <p:sldIdLst>
    <p:sldId id="256" r:id="rId2"/>
    <p:sldId id="327" r:id="rId3"/>
    <p:sldId id="287" r:id="rId4"/>
    <p:sldId id="288" r:id="rId5"/>
    <p:sldId id="289" r:id="rId6"/>
    <p:sldId id="290" r:id="rId7"/>
    <p:sldId id="295" r:id="rId8"/>
    <p:sldId id="291" r:id="rId9"/>
    <p:sldId id="292" r:id="rId10"/>
    <p:sldId id="293" r:id="rId11"/>
    <p:sldId id="294" r:id="rId12"/>
    <p:sldId id="296" r:id="rId13"/>
    <p:sldId id="300" r:id="rId14"/>
    <p:sldId id="301" r:id="rId15"/>
    <p:sldId id="302" r:id="rId16"/>
    <p:sldId id="306" r:id="rId17"/>
    <p:sldId id="297" r:id="rId18"/>
    <p:sldId id="304" r:id="rId19"/>
    <p:sldId id="329" r:id="rId20"/>
    <p:sldId id="305" r:id="rId21"/>
    <p:sldId id="307" r:id="rId22"/>
    <p:sldId id="308" r:id="rId23"/>
    <p:sldId id="309" r:id="rId24"/>
    <p:sldId id="310" r:id="rId25"/>
    <p:sldId id="311" r:id="rId26"/>
    <p:sldId id="312" r:id="rId27"/>
    <p:sldId id="313" r:id="rId28"/>
    <p:sldId id="314" r:id="rId29"/>
    <p:sldId id="331" r:id="rId30"/>
    <p:sldId id="315" r:id="rId31"/>
    <p:sldId id="334" r:id="rId32"/>
    <p:sldId id="332" r:id="rId33"/>
    <p:sldId id="317" r:id="rId34"/>
    <p:sldId id="318" r:id="rId35"/>
    <p:sldId id="333" r:id="rId36"/>
    <p:sldId id="337" r:id="rId37"/>
    <p:sldId id="320" r:id="rId38"/>
    <p:sldId id="335" r:id="rId39"/>
    <p:sldId id="336" r:id="rId40"/>
    <p:sldId id="338" r:id="rId41"/>
    <p:sldId id="321" r:id="rId42"/>
    <p:sldId id="323" r:id="rId43"/>
    <p:sldId id="330" r:id="rId44"/>
    <p:sldId id="32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42" autoAdjust="0"/>
    <p:restoredTop sz="94660"/>
  </p:normalViewPr>
  <p:slideViewPr>
    <p:cSldViewPr>
      <p:cViewPr varScale="1">
        <p:scale>
          <a:sx n="96" d="100"/>
          <a:sy n="96" d="100"/>
        </p:scale>
        <p:origin x="792"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2056"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9/24/2024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134654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6</a:t>
            </a:fld>
            <a:endParaRPr lang="en-US"/>
          </a:p>
        </p:txBody>
      </p:sp>
    </p:spTree>
    <p:extLst>
      <p:ext uri="{BB962C8B-B14F-4D97-AF65-F5344CB8AC3E}">
        <p14:creationId xmlns:p14="http://schemas.microsoft.com/office/powerpoint/2010/main" val="380600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7</a:t>
            </a:fld>
            <a:endParaRPr lang="en-US"/>
          </a:p>
        </p:txBody>
      </p:sp>
    </p:spTree>
    <p:extLst>
      <p:ext uri="{BB962C8B-B14F-4D97-AF65-F5344CB8AC3E}">
        <p14:creationId xmlns:p14="http://schemas.microsoft.com/office/powerpoint/2010/main" val="144542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35</a:t>
            </a:fld>
            <a:endParaRPr lang="en-US"/>
          </a:p>
        </p:txBody>
      </p:sp>
    </p:spTree>
    <p:extLst>
      <p:ext uri="{BB962C8B-B14F-4D97-AF65-F5344CB8AC3E}">
        <p14:creationId xmlns:p14="http://schemas.microsoft.com/office/powerpoint/2010/main" val="407015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9/24/2024</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9/24/2024</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9/24/2024</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9/24/2024</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9/24/2024</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9/24/2024</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9/24/2024</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wmf"/><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oleObject" Target="../embeddings/oleObject1.bin"/><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1000.png"/><Relationship Id="rId7" Type="http://schemas.openxmlformats.org/officeDocument/2006/relationships/image" Target="../media/image103.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1.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 Id="rId5" Type="http://schemas.openxmlformats.org/officeDocument/2006/relationships/image" Target="../media/image109.emf"/><Relationship Id="rId4" Type="http://schemas.openxmlformats.org/officeDocument/2006/relationships/image" Target="../media/image108.emf"/></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image" Target="../media/image124.png"/><Relationship Id="rId3" Type="http://schemas.openxmlformats.org/officeDocument/2006/relationships/image" Target="../media/image118.png"/><Relationship Id="rId7" Type="http://schemas.openxmlformats.org/officeDocument/2006/relationships/image" Target="../media/image111.png"/><Relationship Id="rId12"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2.png"/><Relationship Id="rId5" Type="http://schemas.openxmlformats.org/officeDocument/2006/relationships/image" Target="../media/image1190.png"/><Relationship Id="rId10" Type="http://schemas.openxmlformats.org/officeDocument/2006/relationships/image" Target="../media/image121.png"/><Relationship Id="rId4" Type="http://schemas.openxmlformats.org/officeDocument/2006/relationships/image" Target="../media/image119.png"/><Relationship Id="rId9"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7" Type="http://schemas.openxmlformats.org/officeDocument/2006/relationships/image" Target="../media/image152.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51.png"/><Relationship Id="rId10" Type="http://schemas.openxmlformats.org/officeDocument/2006/relationships/image" Target="../media/image142.png"/><Relationship Id="rId9" Type="http://schemas.openxmlformats.org/officeDocument/2006/relationships/image" Target="../media/image130.png"/></Relationships>
</file>

<file path=ppt/slides/_rels/slide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tiff"/><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038600"/>
            <a:ext cx="6477000" cy="1828800"/>
          </a:xfrm>
        </p:spPr>
        <p:txBody>
          <a:bodyPr>
            <a:normAutofit/>
          </a:bodyPr>
          <a:lstStyle/>
          <a:p>
            <a:r>
              <a:rPr lang="en-US" dirty="0"/>
              <a:t>3. Vector Analysis</a:t>
            </a:r>
          </a:p>
        </p:txBody>
      </p:sp>
      <p:sp>
        <p:nvSpPr>
          <p:cNvPr id="3" name="Subtitle 2"/>
          <p:cNvSpPr>
            <a:spLocks noGrp="1"/>
          </p:cNvSpPr>
          <p:nvPr>
            <p:ph type="subTitle" idx="1"/>
          </p:nvPr>
        </p:nvSpPr>
        <p:spPr/>
        <p:txBody>
          <a:bodyPr>
            <a:normAutofit/>
          </a:bodyPr>
          <a:lstStyle/>
          <a:p>
            <a:r>
              <a:rPr lang="en-US" dirty="0"/>
              <a:t>7e Applied EM by Ulaby and </a:t>
            </a:r>
            <a:r>
              <a:rPr lang="en-US" dirty="0" err="1"/>
              <a:t>Ravaioli</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769629" y="304800"/>
            <a:ext cx="5604743" cy="46482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Coordinate System</a:t>
            </a:r>
          </a:p>
        </p:txBody>
      </p:sp>
      <p:sp>
        <p:nvSpPr>
          <p:cNvPr id="5" name="TextBox 4"/>
          <p:cNvSpPr txBox="1"/>
          <p:nvPr/>
        </p:nvSpPr>
        <p:spPr>
          <a:xfrm>
            <a:off x="228600" y="1524000"/>
            <a:ext cx="2723296" cy="400110"/>
          </a:xfrm>
          <a:prstGeom prst="rect">
            <a:avLst/>
          </a:prstGeom>
          <a:noFill/>
        </p:spPr>
        <p:txBody>
          <a:bodyPr wrap="none" rtlCol="0">
            <a:spAutoFit/>
          </a:bodyPr>
          <a:lstStyle/>
          <a:p>
            <a:r>
              <a:rPr lang="en-US" sz="2000" dirty="0">
                <a:solidFill>
                  <a:srgbClr val="FF0000"/>
                </a:solidFill>
              </a:rPr>
              <a:t>Differential length vector</a:t>
            </a:r>
          </a:p>
        </p:txBody>
      </p:sp>
      <p:sp>
        <p:nvSpPr>
          <p:cNvPr id="8" name="TextBox 7"/>
          <p:cNvSpPr txBox="1"/>
          <p:nvPr/>
        </p:nvSpPr>
        <p:spPr>
          <a:xfrm>
            <a:off x="228600" y="3769554"/>
            <a:ext cx="2685225" cy="400110"/>
          </a:xfrm>
          <a:prstGeom prst="rect">
            <a:avLst/>
          </a:prstGeom>
          <a:noFill/>
        </p:spPr>
        <p:txBody>
          <a:bodyPr wrap="none" rtlCol="0">
            <a:spAutoFit/>
          </a:bodyPr>
          <a:lstStyle/>
          <a:p>
            <a:r>
              <a:rPr lang="en-US" sz="2000" dirty="0">
                <a:solidFill>
                  <a:srgbClr val="FF0000"/>
                </a:solidFill>
              </a:rPr>
              <a:t>Differential area vectors</a:t>
            </a:r>
          </a:p>
        </p:txBody>
      </p:sp>
      <p:pic>
        <p:nvPicPr>
          <p:cNvPr id="10244" name="Picture 4"/>
          <p:cNvPicPr>
            <a:picLocks noChangeAspect="1" noChangeArrowheads="1"/>
          </p:cNvPicPr>
          <p:nvPr/>
        </p:nvPicPr>
        <p:blipFill>
          <a:blip r:embed="rId2" cstate="print"/>
          <a:srcRect/>
          <a:stretch>
            <a:fillRect/>
          </a:stretch>
        </p:blipFill>
        <p:spPr bwMode="auto">
          <a:xfrm>
            <a:off x="0" y="2071744"/>
            <a:ext cx="5590568" cy="1052456"/>
          </a:xfrm>
          <a:prstGeom prst="rect">
            <a:avLst/>
          </a:prstGeom>
          <a:noFill/>
          <a:ln w="9525">
            <a:noFill/>
            <a:miter lim="800000"/>
            <a:headEnd/>
            <a:tailEnd/>
          </a:ln>
        </p:spPr>
      </p:pic>
      <p:pic>
        <p:nvPicPr>
          <p:cNvPr id="10245" name="Picture 5"/>
          <p:cNvPicPr>
            <a:picLocks noGrp="1" noChangeAspect="1" noChangeArrowheads="1"/>
          </p:cNvPicPr>
          <p:nvPr>
            <p:ph sz="quarter" idx="1"/>
          </p:nvPr>
        </p:nvPicPr>
        <p:blipFill>
          <a:blip r:embed="rId3" cstate="print"/>
          <a:srcRect/>
          <a:stretch>
            <a:fillRect/>
          </a:stretch>
        </p:blipFill>
        <p:spPr bwMode="auto">
          <a:xfrm>
            <a:off x="105972" y="4267200"/>
            <a:ext cx="5039361" cy="2362200"/>
          </a:xfrm>
          <a:prstGeom prst="rect">
            <a:avLst/>
          </a:prstGeom>
          <a:noFill/>
          <a:ln w="9525">
            <a:noFill/>
            <a:miter lim="800000"/>
            <a:headEnd/>
            <a:tailEnd/>
          </a:ln>
        </p:spPr>
      </p:pic>
      <p:pic>
        <p:nvPicPr>
          <p:cNvPr id="10246" name="Picture 6"/>
          <p:cNvPicPr>
            <a:picLocks noChangeAspect="1" noChangeArrowheads="1"/>
          </p:cNvPicPr>
          <p:nvPr/>
        </p:nvPicPr>
        <p:blipFill>
          <a:blip r:embed="rId4" cstate="print"/>
          <a:srcRect/>
          <a:stretch>
            <a:fillRect/>
          </a:stretch>
        </p:blipFill>
        <p:spPr bwMode="auto">
          <a:xfrm>
            <a:off x="5195887" y="3048000"/>
            <a:ext cx="3948113" cy="297375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quarter" idx="1"/>
          </p:nvPr>
        </p:nvPicPr>
        <p:blipFill>
          <a:blip r:embed="rId2" cstate="print">
            <a:clrChange>
              <a:clrFrom>
                <a:srgbClr val="FFFFFF"/>
              </a:clrFrom>
              <a:clrTo>
                <a:srgbClr val="FFFFFF">
                  <a:alpha val="0"/>
                </a:srgbClr>
              </a:clrTo>
            </a:clrChange>
          </a:blip>
          <a:srcRect/>
          <a:stretch>
            <a:fillRect/>
          </a:stretch>
        </p:blipFill>
        <p:spPr bwMode="auto">
          <a:xfrm>
            <a:off x="0" y="1447800"/>
            <a:ext cx="5410200" cy="348334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Cylindrical Coordinate System</a:t>
            </a:r>
          </a:p>
        </p:txBody>
      </p:sp>
      <p:pic>
        <p:nvPicPr>
          <p:cNvPr id="12292" name="Picture 4"/>
          <p:cNvPicPr>
            <a:picLocks noChangeAspect="1" noChangeArrowheads="1"/>
          </p:cNvPicPr>
          <p:nvPr/>
        </p:nvPicPr>
        <p:blipFill>
          <a:blip r:embed="rId3" cstate="print"/>
          <a:srcRect/>
          <a:stretch>
            <a:fillRect/>
          </a:stretch>
        </p:blipFill>
        <p:spPr bwMode="auto">
          <a:xfrm>
            <a:off x="76200" y="4896196"/>
            <a:ext cx="5988320" cy="1901430"/>
          </a:xfrm>
          <a:prstGeom prst="rect">
            <a:avLst/>
          </a:prstGeom>
          <a:noFill/>
          <a:ln w="9525">
            <a:noFill/>
            <a:miter lim="800000"/>
            <a:headEnd/>
            <a:tailEnd/>
          </a:ln>
        </p:spPr>
      </p:pic>
      <p:pic>
        <p:nvPicPr>
          <p:cNvPr id="12293" name="Picture 5"/>
          <p:cNvPicPr>
            <a:picLocks noChangeAspect="1" noChangeArrowheads="1"/>
          </p:cNvPicPr>
          <p:nvPr/>
        </p:nvPicPr>
        <p:blipFill>
          <a:blip r:embed="rId4" cstate="print"/>
          <a:srcRect/>
          <a:stretch>
            <a:fillRect/>
          </a:stretch>
        </p:blipFill>
        <p:spPr bwMode="auto">
          <a:xfrm>
            <a:off x="4724400" y="2488926"/>
            <a:ext cx="4419600" cy="1124988"/>
          </a:xfrm>
          <a:prstGeom prst="rect">
            <a:avLst/>
          </a:prstGeom>
          <a:noFill/>
          <a:ln w="9525">
            <a:noFill/>
            <a:miter lim="800000"/>
            <a:headEnd/>
            <a:tailEnd/>
          </a:ln>
        </p:spPr>
      </p:pic>
      <p:cxnSp>
        <p:nvCxnSpPr>
          <p:cNvPr id="7" name="直接连接符 6"/>
          <p:cNvCxnSpPr/>
          <p:nvPr/>
        </p:nvCxnSpPr>
        <p:spPr>
          <a:xfrm>
            <a:off x="1981200" y="6188026"/>
            <a:ext cx="4038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200" y="6491238"/>
            <a:ext cx="5943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6200" y="6797626"/>
            <a:ext cx="5715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Cylindrical Coordinate System</a:t>
            </a:r>
          </a:p>
        </p:txBody>
      </p:sp>
      <p:pic>
        <p:nvPicPr>
          <p:cNvPr id="13314" name="Picture 2"/>
          <p:cNvPicPr>
            <a:picLocks noChangeAspect="1" noChangeArrowheads="1"/>
          </p:cNvPicPr>
          <p:nvPr/>
        </p:nvPicPr>
        <p:blipFill>
          <a:blip r:embed="rId2" cstate="print"/>
          <a:srcRect/>
          <a:stretch>
            <a:fillRect/>
          </a:stretch>
        </p:blipFill>
        <p:spPr bwMode="auto">
          <a:xfrm>
            <a:off x="76199" y="1524000"/>
            <a:ext cx="4873247" cy="31242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6201" y="4840193"/>
            <a:ext cx="4876799" cy="1865407"/>
          </a:xfrm>
          <a:prstGeom prst="rect">
            <a:avLst/>
          </a:prstGeom>
          <a:noFill/>
          <a:ln w="9525">
            <a:noFill/>
            <a:miter lim="800000"/>
            <a:headEnd/>
            <a:tailEnd/>
          </a:ln>
        </p:spPr>
      </p:pic>
      <p:pic>
        <p:nvPicPr>
          <p:cNvPr id="13316" name="Picture 4"/>
          <p:cNvPicPr>
            <a:picLocks noGrp="1" noChangeAspect="1" noChangeArrowheads="1"/>
          </p:cNvPicPr>
          <p:nvPr>
            <p:ph sz="quarter" idx="1"/>
          </p:nvPr>
        </p:nvPicPr>
        <p:blipFill>
          <a:blip r:embed="rId4" cstate="print"/>
          <a:srcRect/>
          <a:stretch>
            <a:fillRect/>
          </a:stretch>
        </p:blipFill>
        <p:spPr bwMode="auto">
          <a:xfrm>
            <a:off x="5283986" y="1600200"/>
            <a:ext cx="3783815" cy="4038600"/>
          </a:xfrm>
          <a:prstGeom prst="rect">
            <a:avLst/>
          </a:prstGeom>
          <a:noFill/>
          <a:ln w="9525">
            <a:noFill/>
            <a:miter lim="800000"/>
            <a:headEnd/>
            <a:tailEnd/>
          </a:ln>
        </p:spPr>
      </p:pic>
      <p:sp>
        <p:nvSpPr>
          <p:cNvPr id="6" name="Title 1"/>
          <p:cNvSpPr txBox="1">
            <a:spLocks/>
          </p:cNvSpPr>
          <p:nvPr/>
        </p:nvSpPr>
        <p:spPr>
          <a:xfrm>
            <a:off x="381000" y="2817537"/>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Trick: always move forward the last vector</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sz="quarter" idx="1"/>
          </p:nvPr>
        </p:nvPicPr>
        <p:blipFill>
          <a:blip r:embed="rId2" cstate="print"/>
          <a:srcRect/>
          <a:stretch>
            <a:fillRect/>
          </a:stretch>
        </p:blipFill>
        <p:spPr bwMode="auto">
          <a:xfrm>
            <a:off x="0" y="13855"/>
            <a:ext cx="4627251" cy="51054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4267200" y="1870364"/>
            <a:ext cx="4773453" cy="4953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sz="quarter" idx="1"/>
          </p:nvPr>
        </p:nvPicPr>
        <p:blipFill>
          <a:blip r:embed="rId2" cstate="print"/>
          <a:srcRect/>
          <a:stretch>
            <a:fillRect/>
          </a:stretch>
        </p:blipFill>
        <p:spPr bwMode="auto">
          <a:xfrm>
            <a:off x="0" y="152400"/>
            <a:ext cx="5074276" cy="54864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439281" y="1828800"/>
            <a:ext cx="4683937" cy="32194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4949952" cy="990600"/>
          </a:xfrm>
        </p:spPr>
        <p:txBody>
          <a:bodyPr>
            <a:normAutofit fontScale="90000"/>
          </a:bodyPr>
          <a:lstStyle/>
          <a:p>
            <a:r>
              <a:rPr lang="en-US" dirty="0"/>
              <a:t>Spherical Coordinate System</a:t>
            </a:r>
          </a:p>
        </p:txBody>
      </p:sp>
      <p:pic>
        <p:nvPicPr>
          <p:cNvPr id="17410" name="Picture 2"/>
          <p:cNvPicPr>
            <a:picLocks noChangeAspect="1" noChangeArrowheads="1"/>
          </p:cNvPicPr>
          <p:nvPr/>
        </p:nvPicPr>
        <p:blipFill>
          <a:blip r:embed="rId2" cstate="print"/>
          <a:srcRect/>
          <a:stretch>
            <a:fillRect/>
          </a:stretch>
        </p:blipFill>
        <p:spPr bwMode="auto">
          <a:xfrm>
            <a:off x="5511362" y="0"/>
            <a:ext cx="3632638" cy="3276599"/>
          </a:xfrm>
          <a:prstGeom prst="rect">
            <a:avLst/>
          </a:prstGeom>
          <a:noFill/>
          <a:ln w="9525">
            <a:noFill/>
            <a:miter lim="800000"/>
            <a:headEnd/>
            <a:tailEnd/>
          </a:ln>
        </p:spPr>
      </p:pic>
      <p:pic>
        <p:nvPicPr>
          <p:cNvPr id="17411" name="Picture 3"/>
          <p:cNvPicPr>
            <a:picLocks noGrp="1" noChangeAspect="1" noChangeArrowheads="1"/>
          </p:cNvPicPr>
          <p:nvPr>
            <p:ph sz="quarter" idx="1"/>
          </p:nvPr>
        </p:nvPicPr>
        <p:blipFill>
          <a:blip r:embed="rId3" cstate="print"/>
          <a:srcRect/>
          <a:stretch>
            <a:fillRect/>
          </a:stretch>
        </p:blipFill>
        <p:spPr bwMode="auto">
          <a:xfrm>
            <a:off x="5323706" y="3276601"/>
            <a:ext cx="3759929" cy="3581400"/>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104419" y="2209800"/>
            <a:ext cx="5486708" cy="3505200"/>
          </a:xfrm>
          <a:prstGeom prst="rect">
            <a:avLst/>
          </a:prstGeom>
          <a:noFill/>
          <a:ln w="9525">
            <a:noFill/>
            <a:miter lim="800000"/>
            <a:headEnd/>
            <a:tailEnd/>
          </a:ln>
        </p:spPr>
      </p:pic>
      <p:sp>
        <p:nvSpPr>
          <p:cNvPr id="6" name="Title 1"/>
          <p:cNvSpPr txBox="1">
            <a:spLocks/>
          </p:cNvSpPr>
          <p:nvPr/>
        </p:nvSpPr>
        <p:spPr>
          <a:xfrm>
            <a:off x="612648" y="1828800"/>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Trick: always move forward the last vector</a:t>
            </a:r>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2400" y="1143000"/>
            <a:ext cx="762000" cy="676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7487" y="0"/>
            <a:ext cx="4254116" cy="68580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343400" y="0"/>
            <a:ext cx="4800600" cy="1819517"/>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a:stretch>
            <a:fillRect/>
          </a:stretch>
        </p:blipFill>
        <p:spPr bwMode="auto">
          <a:xfrm>
            <a:off x="4495800" y="1902563"/>
            <a:ext cx="4229951" cy="49554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69718" y="0"/>
            <a:ext cx="8745682" cy="6858000"/>
          </a:xfrm>
          <a:prstGeom prst="rect">
            <a:avLst/>
          </a:prstGeom>
          <a:noFill/>
          <a:ln w="9525">
            <a:noFill/>
            <a:miter lim="800000"/>
            <a:headEnd/>
            <a:tailEnd/>
          </a:ln>
        </p:spPr>
      </p:pic>
      <p:sp>
        <p:nvSpPr>
          <p:cNvPr id="3" name="圆角矩形 2"/>
          <p:cNvSpPr/>
          <p:nvPr/>
        </p:nvSpPr>
        <p:spPr>
          <a:xfrm>
            <a:off x="464820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4400" y="1143000"/>
            <a:ext cx="14478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2">
            <a:extLst>
              <a:ext uri="{FF2B5EF4-FFF2-40B4-BE49-F238E27FC236}">
                <a16:creationId xmlns:a16="http://schemas.microsoft.com/office/drawing/2014/main" id="{B1F8A108-2F9C-410F-AF52-B184E4E25B9F}"/>
              </a:ext>
            </a:extLst>
          </p:cNvPr>
          <p:cNvSpPr/>
          <p:nvPr/>
        </p:nvSpPr>
        <p:spPr>
          <a:xfrm>
            <a:off x="681228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3">
            <a:extLst>
              <a:ext uri="{FF2B5EF4-FFF2-40B4-BE49-F238E27FC236}">
                <a16:creationId xmlns:a16="http://schemas.microsoft.com/office/drawing/2014/main" id="{DB3911E5-94E3-43F7-8698-50AD6160CCBD}"/>
              </a:ext>
            </a:extLst>
          </p:cNvPr>
          <p:cNvSpPr/>
          <p:nvPr/>
        </p:nvSpPr>
        <p:spPr>
          <a:xfrm>
            <a:off x="6888480" y="1143000"/>
            <a:ext cx="16002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Brief 5:  </a:t>
            </a:r>
            <a:r>
              <a:rPr lang="en-US" dirty="0">
                <a:solidFill>
                  <a:srgbClr val="FF0000"/>
                </a:solidFill>
              </a:rPr>
              <a:t>GPS</a:t>
            </a:r>
          </a:p>
        </p:txBody>
      </p:sp>
      <p:sp>
        <p:nvSpPr>
          <p:cNvPr id="5" name="TextBox 4"/>
          <p:cNvSpPr txBox="1"/>
          <p:nvPr/>
        </p:nvSpPr>
        <p:spPr>
          <a:xfrm>
            <a:off x="2245225" y="6324600"/>
            <a:ext cx="4653550" cy="369332"/>
          </a:xfrm>
          <a:prstGeom prst="rect">
            <a:avLst/>
          </a:prstGeom>
          <a:noFill/>
        </p:spPr>
        <p:txBody>
          <a:bodyPr wrap="none" rtlCol="0">
            <a:spAutoFit/>
          </a:bodyPr>
          <a:lstStyle/>
          <a:p>
            <a:r>
              <a:rPr lang="en-US" dirty="0">
                <a:solidFill>
                  <a:srgbClr val="FF0000"/>
                </a:solidFill>
              </a:rPr>
              <a:t>How does a GPS receiver determine its location?</a:t>
            </a:r>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80963" y="2195201"/>
            <a:ext cx="8982075" cy="376299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GPS: </a:t>
            </a:r>
            <a:r>
              <a:rPr lang="en-US" altLang="zh-CN" dirty="0">
                <a:solidFill>
                  <a:srgbClr val="FF0000"/>
                </a:solidFill>
              </a:rPr>
              <a:t>Three Segments</a:t>
            </a:r>
            <a:endParaRPr lang="en-US" dirty="0">
              <a:solidFill>
                <a:srgbClr val="FF0000"/>
              </a:solidFill>
            </a:endParaRPr>
          </a:p>
        </p:txBody>
      </p:sp>
      <p:sp>
        <p:nvSpPr>
          <p:cNvPr id="3" name="Content Placeholder 2"/>
          <p:cNvSpPr>
            <a:spLocks noGrp="1"/>
          </p:cNvSpPr>
          <p:nvPr>
            <p:ph sz="quarter" idx="1"/>
          </p:nvPr>
        </p:nvSpPr>
        <p:spPr/>
        <p:txBody>
          <a:bodyPr>
            <a:normAutofit/>
          </a:bodyPr>
          <a:lstStyle/>
          <a:p>
            <a:r>
              <a:rPr lang="en-US" sz="2400" dirty="0">
                <a:solidFill>
                  <a:srgbClr val="FF0000"/>
                </a:solidFill>
              </a:rPr>
              <a:t>Space segment</a:t>
            </a:r>
            <a:r>
              <a:rPr lang="en-US" sz="2400" dirty="0"/>
              <a:t>: 24 satellites (now 32) on six orbital planes at 20200 km altitude, circling Earth every 12 hours, transmitting continuous coded signals at 1.57542 and 1.22760 GHz</a:t>
            </a:r>
          </a:p>
          <a:p>
            <a:r>
              <a:rPr lang="en-US" sz="2400" dirty="0">
                <a:solidFill>
                  <a:srgbClr val="FF0000"/>
                </a:solidFill>
              </a:rPr>
              <a:t>User segment</a:t>
            </a:r>
            <a:r>
              <a:rPr lang="en-US" sz="2400" dirty="0"/>
              <a:t>: receivers, receiving and processing signals from multiple satellite signals, have many channels to monitor multiple satellites and distinguish them via special codes</a:t>
            </a:r>
          </a:p>
          <a:p>
            <a:r>
              <a:rPr lang="en-US" sz="2400" dirty="0">
                <a:solidFill>
                  <a:srgbClr val="FF0000"/>
                </a:solidFill>
              </a:rPr>
              <a:t>Control segment</a:t>
            </a:r>
            <a:r>
              <a:rPr lang="en-US" sz="2400" dirty="0"/>
              <a:t>: distributed around the world, monitoring the satellites and updating their precise orbital information</a:t>
            </a:r>
          </a:p>
        </p:txBody>
      </p:sp>
    </p:spTree>
    <p:extLst>
      <p:ext uri="{BB962C8B-B14F-4D97-AF65-F5344CB8AC3E}">
        <p14:creationId xmlns:p14="http://schemas.microsoft.com/office/powerpoint/2010/main" val="26984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Overview</a:t>
            </a:r>
          </a:p>
        </p:txBody>
      </p:sp>
      <p:pic>
        <p:nvPicPr>
          <p:cNvPr id="4" name="Content Placeholder 3" descr="cont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t="-25133" b="-25133"/>
          <a:stretch>
            <a:fillRect/>
          </a:stretch>
        </p:blipFill>
        <p:spPr>
          <a:xfrm>
            <a:off x="304800" y="1219200"/>
            <a:ext cx="8531352" cy="470420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GPS: </a:t>
            </a:r>
            <a:r>
              <a:rPr lang="en-US" dirty="0">
                <a:solidFill>
                  <a:srgbClr val="FF0000"/>
                </a:solidFill>
              </a:rPr>
              <a:t>Minimum of 4 Satellites Needed</a:t>
            </a:r>
          </a:p>
        </p:txBody>
      </p:sp>
      <mc:AlternateContent xmlns:mc="http://schemas.openxmlformats.org/markup-compatibility/2006" xmlns:a14="http://schemas.microsoft.com/office/drawing/2010/main">
        <mc:Choice Requires="a14">
          <p:sp>
            <p:nvSpPr>
              <p:cNvPr id="6" name="TextBox 5"/>
              <p:cNvSpPr txBox="1"/>
              <p:nvPr/>
            </p:nvSpPr>
            <p:spPr>
              <a:xfrm>
                <a:off x="182362" y="1905000"/>
                <a:ext cx="4381500" cy="2862322"/>
              </a:xfrm>
              <a:prstGeom prst="rect">
                <a:avLst/>
              </a:prstGeom>
              <a:noFill/>
            </p:spPr>
            <p:txBody>
              <a:bodyPr wrap="square" rtlCol="0">
                <a:spAutoFit/>
              </a:bodyPr>
              <a:lstStyle/>
              <a:p>
                <a:r>
                  <a:rPr lang="en-US" dirty="0">
                    <a:solidFill>
                      <a:srgbClr val="FF0000"/>
                    </a:solidFill>
                  </a:rPr>
                  <a:t>Unknown</a:t>
                </a:r>
                <a:r>
                  <a:rPr lang="en-US" dirty="0"/>
                  <a:t>: location of receiver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endParaRPr lang="en-US" dirty="0"/>
              </a:p>
              <a:p>
                <a:r>
                  <a:rPr lang="en-US" dirty="0">
                    <a:solidFill>
                      <a:srgbClr val="FF0000"/>
                    </a:solidFill>
                  </a:rPr>
                  <a:t>Also unknown</a:t>
                </a:r>
                <a:r>
                  <a:rPr lang="en-US" dirty="0"/>
                  <a:t>: </a:t>
                </a:r>
                <a:r>
                  <a:rPr lang="en-US" dirty="0">
                    <a:solidFill>
                      <a:srgbClr val="0070C0"/>
                    </a:solidFill>
                  </a:rPr>
                  <a:t>time offset</a:t>
                </a:r>
                <a:r>
                  <a:rPr lang="en-US" dirty="0"/>
                  <a:t> of receiver clock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endParaRPr lang="en-US" dirty="0"/>
              </a:p>
              <a:p>
                <a:endParaRPr lang="en-US" dirty="0"/>
              </a:p>
              <a:p>
                <a:r>
                  <a:rPr lang="en-US" dirty="0">
                    <a:solidFill>
                      <a:srgbClr val="FF0000"/>
                    </a:solidFill>
                  </a:rPr>
                  <a:t>Quantities known with high precision</a:t>
                </a:r>
                <a:r>
                  <a:rPr lang="en-US" dirty="0"/>
                  <a:t>: locations of satellites and their atomic clocks (satellites use expensive high precision clocks, whereas receivers do not)</a:t>
                </a:r>
              </a:p>
              <a:p>
                <a:endParaRPr lang="en-US" dirty="0"/>
              </a:p>
              <a:p>
                <a:r>
                  <a:rPr lang="en-US" dirty="0"/>
                  <a:t>Solving for 4 unknowns requires at least 4 equations (four satellites)  </a:t>
                </a:r>
              </a:p>
            </p:txBody>
          </p:sp>
        </mc:Choice>
        <mc:Fallback xmlns="">
          <p:sp>
            <p:nvSpPr>
              <p:cNvPr id="6" name="TextBox 5"/>
              <p:cNvSpPr txBox="1">
                <a:spLocks noRot="1" noChangeAspect="1" noMove="1" noResize="1" noEditPoints="1" noAdjustHandles="1" noChangeArrowheads="1" noChangeShapeType="1" noTextEdit="1"/>
              </p:cNvSpPr>
              <p:nvPr/>
            </p:nvSpPr>
            <p:spPr>
              <a:xfrm>
                <a:off x="182362" y="1905000"/>
                <a:ext cx="4381500" cy="2862322"/>
              </a:xfrm>
              <a:prstGeom prst="rect">
                <a:avLst/>
              </a:prstGeom>
              <a:blipFill>
                <a:blip r:embed="rId2"/>
                <a:stretch>
                  <a:fillRect l="-1252" t="-1279" r="-1669" b="-2345"/>
                </a:stretch>
              </a:blipFill>
            </p:spPr>
            <p:txBody>
              <a:bodyPr/>
              <a:lstStyle/>
              <a:p>
                <a:r>
                  <a:rPr lang="zh-CN" altLang="en-US">
                    <a:noFill/>
                  </a:rPr>
                  <a:t> </a:t>
                </a:r>
              </a:p>
            </p:txBody>
          </p:sp>
        </mc:Fallback>
      </mc:AlternateContent>
      <p:pic>
        <p:nvPicPr>
          <p:cNvPr id="20486" name="Picture 6"/>
          <p:cNvPicPr>
            <a:picLocks noGrp="1" noChangeAspect="1" noChangeArrowheads="1"/>
          </p:cNvPicPr>
          <p:nvPr>
            <p:ph sz="quarter" idx="1"/>
          </p:nvPr>
        </p:nvPicPr>
        <p:blipFill>
          <a:blip r:embed="rId3" cstate="print"/>
          <a:srcRect/>
          <a:stretch>
            <a:fillRect/>
          </a:stretch>
        </p:blipFill>
        <p:spPr bwMode="auto">
          <a:xfrm>
            <a:off x="4815778" y="1600200"/>
            <a:ext cx="4313044" cy="4495800"/>
          </a:xfrm>
          <a:prstGeom prst="rect">
            <a:avLst/>
          </a:prstGeom>
          <a:noFill/>
          <a:ln w="9525">
            <a:noFill/>
            <a:miter lim="800000"/>
            <a:headEnd/>
            <a:tailEnd/>
          </a:ln>
        </p:spPr>
      </p:pic>
      <p:pic>
        <p:nvPicPr>
          <p:cNvPr id="4" name="图片 3">
            <a:extLst>
              <a:ext uri="{FF2B5EF4-FFF2-40B4-BE49-F238E27FC236}">
                <a16:creationId xmlns:a16="http://schemas.microsoft.com/office/drawing/2014/main" id="{6A22E575-E37F-4054-9C87-657186ACE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602" y="4876800"/>
            <a:ext cx="4592972" cy="150431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Coordinates</a:t>
            </a:r>
          </a:p>
        </p:txBody>
      </p:sp>
      <p:sp>
        <p:nvSpPr>
          <p:cNvPr id="3" name="Content Placeholder 2"/>
          <p:cNvSpPr>
            <a:spLocks noGrp="1"/>
          </p:cNvSpPr>
          <p:nvPr>
            <p:ph sz="quarter" idx="1"/>
          </p:nvPr>
        </p:nvSpPr>
        <p:spPr/>
        <p:txBody>
          <a:bodyPr/>
          <a:lstStyle/>
          <a:p>
            <a:r>
              <a:rPr lang="en-US" sz="2400" dirty="0"/>
              <a:t>To solve a problem, we select the coordinate system that best fits its geometry</a:t>
            </a:r>
          </a:p>
          <a:p>
            <a:r>
              <a:rPr lang="en-US" sz="2400" dirty="0"/>
              <a:t>Sometimes we need to transform between coordinate systems</a:t>
            </a:r>
          </a:p>
        </p:txBody>
      </p:sp>
      <p:pic>
        <p:nvPicPr>
          <p:cNvPr id="21506" name="Picture 2"/>
          <p:cNvPicPr>
            <a:picLocks noChangeAspect="1" noChangeArrowheads="1"/>
          </p:cNvPicPr>
          <p:nvPr/>
        </p:nvPicPr>
        <p:blipFill>
          <a:blip r:embed="rId2" cstate="print"/>
          <a:srcRect/>
          <a:stretch>
            <a:fillRect/>
          </a:stretch>
        </p:blipFill>
        <p:spPr bwMode="auto">
          <a:xfrm>
            <a:off x="76199" y="3200400"/>
            <a:ext cx="4865428" cy="3581399"/>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4495800" y="3479713"/>
            <a:ext cx="4376738" cy="145641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Unit Vectors</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2043" y="1676400"/>
            <a:ext cx="4150814" cy="38862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5410200" y="1790700"/>
            <a:ext cx="2762250" cy="495300"/>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29250" y="2252404"/>
            <a:ext cx="2743200" cy="490796"/>
          </a:xfrm>
          <a:prstGeom prst="rect">
            <a:avLst/>
          </a:prstGeom>
          <a:noFill/>
          <a:ln w="9525">
            <a:noFill/>
            <a:miter lim="800000"/>
            <a:headEnd/>
            <a:tailEnd/>
          </a:ln>
        </p:spPr>
      </p:pic>
      <p:pic>
        <p:nvPicPr>
          <p:cNvPr id="22533" name="Picture 5"/>
          <p:cNvPicPr>
            <a:picLocks noChangeAspect="1" noChangeArrowheads="1"/>
          </p:cNvPicPr>
          <p:nvPr/>
        </p:nvPicPr>
        <p:blipFill>
          <a:blip r:embed="rId5" cstate="print"/>
          <a:srcRect/>
          <a:stretch>
            <a:fillRect/>
          </a:stretch>
        </p:blipFill>
        <p:spPr bwMode="auto">
          <a:xfrm>
            <a:off x="5429250" y="3810000"/>
            <a:ext cx="2771775" cy="10572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554" name="Picture 2"/>
          <p:cNvPicPr>
            <a:picLocks noGrp="1" noChangeAspect="1" noChangeArrowheads="1"/>
          </p:cNvPicPr>
          <p:nvPr>
            <p:ph sz="quarter" idx="1"/>
          </p:nvPr>
        </p:nvPicPr>
        <p:blipFill>
          <a:blip r:embed="rId2" cstate="print"/>
          <a:srcRect/>
          <a:stretch>
            <a:fillRect/>
          </a:stretch>
        </p:blipFill>
        <p:spPr bwMode="auto">
          <a:xfrm>
            <a:off x="-3692" y="152400"/>
            <a:ext cx="9151384" cy="67056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sz="quarter" idx="1"/>
          </p:nvPr>
        </p:nvPicPr>
        <p:blipFill>
          <a:blip r:embed="rId2" cstate="print"/>
          <a:srcRect/>
          <a:stretch>
            <a:fillRect/>
          </a:stretch>
        </p:blipFill>
        <p:spPr bwMode="auto">
          <a:xfrm>
            <a:off x="-1" y="2025106"/>
            <a:ext cx="9144001" cy="343279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rotWithShape="1">
          <a:blip r:embed="rId2" cstate="print"/>
          <a:srcRect b="24691"/>
          <a:stretch/>
        </p:blipFill>
        <p:spPr bwMode="auto">
          <a:xfrm>
            <a:off x="0" y="289903"/>
            <a:ext cx="4953000" cy="6252692"/>
          </a:xfrm>
          <a:prstGeom prst="rect">
            <a:avLst/>
          </a:prstGeom>
          <a:noFill/>
          <a:ln w="9525">
            <a:noFill/>
            <a:miter lim="800000"/>
            <a:headEnd/>
            <a:tailEnd/>
          </a:ln>
        </p:spPr>
      </p:pic>
      <p:sp>
        <p:nvSpPr>
          <p:cNvPr id="9" name="矩形 8"/>
          <p:cNvSpPr/>
          <p:nvPr/>
        </p:nvSpPr>
        <p:spPr>
          <a:xfrm>
            <a:off x="4953000" y="3616977"/>
            <a:ext cx="4038600" cy="289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ex8.3bc.tiff"/>
          <p:cNvPicPr>
            <a:picLocks noChangeAspect="1"/>
          </p:cNvPicPr>
          <p:nvPr/>
        </p:nvPicPr>
        <p:blipFill>
          <a:blip r:embed="rId3" cstate="print"/>
          <a:stretch>
            <a:fillRect/>
          </a:stretch>
        </p:blipFill>
        <p:spPr>
          <a:xfrm>
            <a:off x="5312183" y="4052218"/>
            <a:ext cx="1671418" cy="1041299"/>
          </a:xfrm>
          <a:prstGeom prst="rect">
            <a:avLst/>
          </a:prstGeom>
        </p:spPr>
      </p:pic>
      <p:sp>
        <p:nvSpPr>
          <p:cNvPr id="4" name="TextBox 3"/>
          <p:cNvSpPr txBox="1"/>
          <p:nvPr/>
        </p:nvSpPr>
        <p:spPr>
          <a:xfrm>
            <a:off x="4986660" y="3693177"/>
            <a:ext cx="1913880" cy="369332"/>
          </a:xfrm>
          <a:prstGeom prst="rect">
            <a:avLst/>
          </a:prstGeom>
          <a:noFill/>
        </p:spPr>
        <p:txBody>
          <a:bodyPr wrap="none" rtlCol="0">
            <a:spAutoFit/>
          </a:bodyPr>
          <a:lstStyle/>
          <a:p>
            <a:r>
              <a:rPr lang="en-US" dirty="0"/>
              <a:t>Using the relations:</a:t>
            </a:r>
          </a:p>
        </p:txBody>
      </p:sp>
      <p:sp>
        <p:nvSpPr>
          <p:cNvPr id="5" name="TextBox 4"/>
          <p:cNvSpPr txBox="1"/>
          <p:nvPr/>
        </p:nvSpPr>
        <p:spPr>
          <a:xfrm>
            <a:off x="5036061" y="5083226"/>
            <a:ext cx="1011815" cy="369332"/>
          </a:xfrm>
          <a:prstGeom prst="rect">
            <a:avLst/>
          </a:prstGeom>
          <a:noFill/>
        </p:spPr>
        <p:txBody>
          <a:bodyPr wrap="none" rtlCol="0">
            <a:spAutoFit/>
          </a:bodyPr>
          <a:lstStyle/>
          <a:p>
            <a:r>
              <a:rPr lang="en-US" dirty="0"/>
              <a:t>Leads to:</a:t>
            </a:r>
          </a:p>
        </p:txBody>
      </p:sp>
      <p:pic>
        <p:nvPicPr>
          <p:cNvPr id="7" name="图片 6"/>
          <p:cNvPicPr>
            <a:picLocks noChangeAspect="1"/>
          </p:cNvPicPr>
          <p:nvPr/>
        </p:nvPicPr>
        <p:blipFill>
          <a:blip r:embed="rId4"/>
          <a:stretch>
            <a:fillRect/>
          </a:stretch>
        </p:blipFill>
        <p:spPr>
          <a:xfrm>
            <a:off x="4986660" y="914400"/>
            <a:ext cx="4061812" cy="2004234"/>
          </a:xfrm>
          <a:prstGeom prst="rect">
            <a:avLst/>
          </a:prstGeom>
        </p:spPr>
      </p:pic>
      <p:pic>
        <p:nvPicPr>
          <p:cNvPr id="8" name="图片 7"/>
          <p:cNvPicPr>
            <a:picLocks noChangeAspect="1"/>
          </p:cNvPicPr>
          <p:nvPr/>
        </p:nvPicPr>
        <p:blipFill>
          <a:blip r:embed="rId5"/>
          <a:stretch>
            <a:fillRect/>
          </a:stretch>
        </p:blipFill>
        <p:spPr>
          <a:xfrm>
            <a:off x="5312183" y="5452558"/>
            <a:ext cx="3615872" cy="9286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Points</a:t>
            </a:r>
          </a:p>
        </p:txBody>
      </p:sp>
      <p:pic>
        <p:nvPicPr>
          <p:cNvPr id="2050" name="Picture 2"/>
          <p:cNvPicPr>
            <a:picLocks noGrp="1" noChangeAspect="1" noChangeArrowheads="1"/>
          </p:cNvPicPr>
          <p:nvPr>
            <p:ph sz="quarter" idx="1"/>
          </p:nvPr>
        </p:nvPicPr>
        <p:blipFill>
          <a:blip r:embed="rId2" cstate="print">
            <a:clrChange>
              <a:clrFrom>
                <a:srgbClr val="CED3E1"/>
              </a:clrFrom>
              <a:clrTo>
                <a:srgbClr val="CED3E1">
                  <a:alpha val="0"/>
                </a:srgbClr>
              </a:clrTo>
            </a:clrChange>
          </a:blip>
          <a:srcRect/>
          <a:stretch>
            <a:fillRect/>
          </a:stretch>
        </p:blipFill>
        <p:spPr bwMode="auto">
          <a:xfrm>
            <a:off x="1471612" y="1587500"/>
            <a:ext cx="6591300" cy="942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clrChange>
              <a:clrFrom>
                <a:srgbClr val="CED3E1"/>
              </a:clrFrom>
              <a:clrTo>
                <a:srgbClr val="CED3E1">
                  <a:alpha val="0"/>
                </a:srgbClr>
              </a:clrTo>
            </a:clrChange>
          </a:blip>
          <a:srcRect/>
          <a:stretch>
            <a:fillRect/>
          </a:stretch>
        </p:blipFill>
        <p:spPr bwMode="auto">
          <a:xfrm>
            <a:off x="1476375" y="2667000"/>
            <a:ext cx="6524625" cy="214312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clrChange>
              <a:clrFrom>
                <a:srgbClr val="CED3E1"/>
              </a:clrFrom>
              <a:clrTo>
                <a:srgbClr val="CED3E1">
                  <a:alpha val="0"/>
                </a:srgbClr>
              </a:clrTo>
            </a:clrChange>
          </a:blip>
          <a:srcRect/>
          <a:stretch>
            <a:fillRect/>
          </a:stretch>
        </p:blipFill>
        <p:spPr bwMode="auto">
          <a:xfrm>
            <a:off x="1471612" y="4946650"/>
            <a:ext cx="5857875" cy="15811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419600" cy="990600"/>
          </a:xfrm>
        </p:spPr>
        <p:txBody>
          <a:bodyPr>
            <a:noAutofit/>
          </a:bodyPr>
          <a:lstStyle/>
          <a:p>
            <a:r>
              <a:rPr lang="en-US" sz="3200" dirty="0"/>
              <a:t>Gradient of A Scalar Field</a:t>
            </a: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5781" y="1600200"/>
            <a:ext cx="3871767" cy="27432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925517" y="76200"/>
            <a:ext cx="5218483" cy="3200398"/>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962400" y="3411386"/>
            <a:ext cx="5114925" cy="314866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1524000" y="3352800"/>
                <a:ext cx="1066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𝑧</m:t>
                      </m:r>
                      <m:r>
                        <a:rPr lang="en-US" altLang="zh-CN" sz="2400" i="1" dirty="0">
                          <a:latin typeface="Cambria Math" panose="02040503050406030204" pitchFamily="18" charset="0"/>
                        </a:rPr>
                        <m:t>)</m:t>
                      </m:r>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524000" y="3352800"/>
                <a:ext cx="1066800" cy="461665"/>
              </a:xfrm>
              <a:prstGeom prst="rect">
                <a:avLst/>
              </a:prstGeom>
              <a:blipFill>
                <a:blip r:embed="rId5"/>
                <a:stretch>
                  <a:fillRect l="-1143" r="-30857" b="-17105"/>
                </a:stretch>
              </a:blipFill>
            </p:spPr>
            <p:txBody>
              <a:bodyPr/>
              <a:lstStyle/>
              <a:p>
                <a:r>
                  <a:rPr lang="zh-CN" altLang="en-US">
                    <a:noFill/>
                  </a:rPr>
                  <a:t> </a:t>
                </a:r>
              </a:p>
            </p:txBody>
          </p:sp>
        </mc:Fallback>
      </mc:AlternateContent>
      <p:sp>
        <p:nvSpPr>
          <p:cNvPr id="3" name="文本框 2"/>
          <p:cNvSpPr txBox="1"/>
          <p:nvPr/>
        </p:nvSpPr>
        <p:spPr>
          <a:xfrm>
            <a:off x="4343400" y="3159326"/>
            <a:ext cx="784189" cy="369332"/>
          </a:xfrm>
          <a:prstGeom prst="rect">
            <a:avLst/>
          </a:prstGeom>
          <a:noFill/>
        </p:spPr>
        <p:txBody>
          <a:bodyPr wrap="none" rtlCol="0">
            <a:spAutoFit/>
          </a:bodyPr>
          <a:lstStyle/>
          <a:p>
            <a:r>
              <a:rPr lang="en-US" altLang="zh-CN" dirty="0"/>
              <a:t>Define</a:t>
            </a:r>
            <a:endParaRPr lang="zh-CN" altLang="en-US" dirty="0"/>
          </a:p>
        </p:txBody>
      </p:sp>
      <p:sp>
        <p:nvSpPr>
          <p:cNvPr id="8" name="Title 1"/>
          <p:cNvSpPr txBox="1">
            <a:spLocks/>
          </p:cNvSpPr>
          <p:nvPr/>
        </p:nvSpPr>
        <p:spPr>
          <a:xfrm>
            <a:off x="4348162" y="6553200"/>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Also known as: </a:t>
            </a:r>
            <a:r>
              <a:rPr lang="en-US" altLang="zh-CN" sz="1800" dirty="0" err="1"/>
              <a:t>nabla</a:t>
            </a:r>
            <a:r>
              <a:rPr lang="en-US" altLang="zh-CN" sz="1800" dirty="0"/>
              <a:t> operator</a:t>
            </a:r>
            <a:endParaRPr lang="en-US"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990600"/>
          </a:xfrm>
        </p:spPr>
        <p:txBody>
          <a:bodyPr/>
          <a:lstStyle/>
          <a:p>
            <a:r>
              <a:rPr lang="en-US" dirty="0"/>
              <a:t>Gradient ( cont.)</a:t>
            </a:r>
          </a:p>
        </p:txBody>
      </p:sp>
      <p:pic>
        <p:nvPicPr>
          <p:cNvPr id="4098" name="Picture 2"/>
          <p:cNvPicPr>
            <a:picLocks noGrp="1" noChangeAspect="1" noChangeArrowheads="1"/>
          </p:cNvPicPr>
          <p:nvPr>
            <p:ph sz="quarter" idx="1"/>
          </p:nvPr>
        </p:nvPicPr>
        <p:blipFill rotWithShape="1">
          <a:blip r:embed="rId2" cstate="print"/>
          <a:srcRect b="62484"/>
          <a:stretch/>
        </p:blipFill>
        <p:spPr bwMode="auto">
          <a:xfrm>
            <a:off x="4476" y="1524000"/>
            <a:ext cx="4567524" cy="1219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542647" y="152400"/>
            <a:ext cx="4601352" cy="5181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724401" y="5356463"/>
            <a:ext cx="3886200" cy="104433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957368" y="2755392"/>
                <a:ext cx="263238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𝑑𝑙</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𝑎</m:t>
                              </m:r>
                            </m:e>
                          </m:acc>
                        </m:e>
                        <m:sub>
                          <m:r>
                            <a:rPr lang="en-US" b="0" i="1" smtClean="0">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i="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57368" y="2755392"/>
                <a:ext cx="2632387" cy="525913"/>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4638" y="3352800"/>
                <a:ext cx="4267200"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directional derivative </a:t>
                </a:r>
                <a:r>
                  <a:rPr lang="en-US" sz="2000" i="1" dirty="0" err="1">
                    <a:latin typeface="Times New Roman" panose="02020603050405020304" pitchFamily="18" charset="0"/>
                    <a:cs typeface="Times New Roman" panose="02020603050405020304" pitchFamily="18" charset="0"/>
                  </a:rPr>
                  <a:t>dT</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is the projection of the gradient 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So the directional derivative gets its maximum value when the direction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is the same as the direction of the gradient. Put this in another way, the magnitude of the gradient is the maximum value of the directional derivative and the function varies fastest on its direction</a:t>
                </a:r>
              </a:p>
            </p:txBody>
          </p:sp>
        </mc:Choice>
        <mc:Fallback xmlns="">
          <p:sp>
            <p:nvSpPr>
              <p:cNvPr id="4" name="TextBox 3"/>
              <p:cNvSpPr txBox="1">
                <a:spLocks noRot="1" noChangeAspect="1" noMove="1" noResize="1" noEditPoints="1" noAdjustHandles="1" noChangeArrowheads="1" noChangeShapeType="1" noTextEdit="1"/>
              </p:cNvSpPr>
              <p:nvPr/>
            </p:nvSpPr>
            <p:spPr>
              <a:xfrm>
                <a:off x="154638" y="3352800"/>
                <a:ext cx="4267200" cy="2862322"/>
              </a:xfrm>
              <a:prstGeom prst="rect">
                <a:avLst/>
              </a:prstGeom>
              <a:blipFill rotWithShape="0">
                <a:blip r:embed="rId6" cstate="print"/>
                <a:stretch>
                  <a:fillRect l="-1429" t="-1064" r="-1571" b="-2766"/>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a:off x="2806458" y="4349481"/>
            <a:ext cx="1325880" cy="1581912"/>
          </a:xfrm>
          <a:custGeom>
            <a:avLst/>
            <a:gdLst>
              <a:gd name="connsiteX0" fmla="*/ 201168 w 1325880"/>
              <a:gd name="connsiteY0" fmla="*/ 109728 h 1581912"/>
              <a:gd name="connsiteX1" fmla="*/ 201168 w 1325880"/>
              <a:gd name="connsiteY1" fmla="*/ 109728 h 1581912"/>
              <a:gd name="connsiteX2" fmla="*/ 237744 w 1325880"/>
              <a:gd name="connsiteY2" fmla="*/ 36576 h 1581912"/>
              <a:gd name="connsiteX3" fmla="*/ 292608 w 1325880"/>
              <a:gd name="connsiteY3" fmla="*/ 27432 h 1581912"/>
              <a:gd name="connsiteX4" fmla="*/ 475488 w 1325880"/>
              <a:gd name="connsiteY4" fmla="*/ 0 h 1581912"/>
              <a:gd name="connsiteX5" fmla="*/ 704088 w 1325880"/>
              <a:gd name="connsiteY5" fmla="*/ 9144 h 1581912"/>
              <a:gd name="connsiteX6" fmla="*/ 740664 w 1325880"/>
              <a:gd name="connsiteY6" fmla="*/ 27432 h 1581912"/>
              <a:gd name="connsiteX7" fmla="*/ 786384 w 1325880"/>
              <a:gd name="connsiteY7" fmla="*/ 54864 h 1581912"/>
              <a:gd name="connsiteX8" fmla="*/ 813816 w 1325880"/>
              <a:gd name="connsiteY8" fmla="*/ 73152 h 1581912"/>
              <a:gd name="connsiteX9" fmla="*/ 850392 w 1325880"/>
              <a:gd name="connsiteY9" fmla="*/ 82296 h 1581912"/>
              <a:gd name="connsiteX10" fmla="*/ 877824 w 1325880"/>
              <a:gd name="connsiteY10" fmla="*/ 91440 h 1581912"/>
              <a:gd name="connsiteX11" fmla="*/ 932688 w 1325880"/>
              <a:gd name="connsiteY11" fmla="*/ 118872 h 1581912"/>
              <a:gd name="connsiteX12" fmla="*/ 960120 w 1325880"/>
              <a:gd name="connsiteY12" fmla="*/ 137160 h 1581912"/>
              <a:gd name="connsiteX13" fmla="*/ 996696 w 1325880"/>
              <a:gd name="connsiteY13" fmla="*/ 146304 h 1581912"/>
              <a:gd name="connsiteX14" fmla="*/ 1060704 w 1325880"/>
              <a:gd name="connsiteY14" fmla="*/ 192024 h 1581912"/>
              <a:gd name="connsiteX15" fmla="*/ 1152144 w 1325880"/>
              <a:gd name="connsiteY15" fmla="*/ 256032 h 1581912"/>
              <a:gd name="connsiteX16" fmla="*/ 1188720 w 1325880"/>
              <a:gd name="connsiteY16" fmla="*/ 292608 h 1581912"/>
              <a:gd name="connsiteX17" fmla="*/ 1207008 w 1325880"/>
              <a:gd name="connsiteY17" fmla="*/ 338328 h 1581912"/>
              <a:gd name="connsiteX18" fmla="*/ 1252728 w 1325880"/>
              <a:gd name="connsiteY18" fmla="*/ 402336 h 1581912"/>
              <a:gd name="connsiteX19" fmla="*/ 1271016 w 1325880"/>
              <a:gd name="connsiteY19" fmla="*/ 448056 h 1581912"/>
              <a:gd name="connsiteX20" fmla="*/ 1289304 w 1325880"/>
              <a:gd name="connsiteY20" fmla="*/ 484632 h 1581912"/>
              <a:gd name="connsiteX21" fmla="*/ 1307592 w 1325880"/>
              <a:gd name="connsiteY21" fmla="*/ 585216 h 1581912"/>
              <a:gd name="connsiteX22" fmla="*/ 1316736 w 1325880"/>
              <a:gd name="connsiteY22" fmla="*/ 621792 h 1581912"/>
              <a:gd name="connsiteX23" fmla="*/ 1325880 w 1325880"/>
              <a:gd name="connsiteY23" fmla="*/ 685800 h 1581912"/>
              <a:gd name="connsiteX24" fmla="*/ 1316736 w 1325880"/>
              <a:gd name="connsiteY24" fmla="*/ 1124712 h 1581912"/>
              <a:gd name="connsiteX25" fmla="*/ 1289304 w 1325880"/>
              <a:gd name="connsiteY25" fmla="*/ 1243584 h 1581912"/>
              <a:gd name="connsiteX26" fmla="*/ 1261872 w 1325880"/>
              <a:gd name="connsiteY26" fmla="*/ 1271016 h 1581912"/>
              <a:gd name="connsiteX27" fmla="*/ 1243584 w 1325880"/>
              <a:gd name="connsiteY27" fmla="*/ 1298448 h 1581912"/>
              <a:gd name="connsiteX28" fmla="*/ 1216152 w 1325880"/>
              <a:gd name="connsiteY28" fmla="*/ 1316736 h 1581912"/>
              <a:gd name="connsiteX29" fmla="*/ 1188720 w 1325880"/>
              <a:gd name="connsiteY29" fmla="*/ 1344168 h 1581912"/>
              <a:gd name="connsiteX30" fmla="*/ 1133856 w 1325880"/>
              <a:gd name="connsiteY30" fmla="*/ 1380744 h 1581912"/>
              <a:gd name="connsiteX31" fmla="*/ 1106424 w 1325880"/>
              <a:gd name="connsiteY31" fmla="*/ 1399032 h 1581912"/>
              <a:gd name="connsiteX32" fmla="*/ 1051560 w 1325880"/>
              <a:gd name="connsiteY32" fmla="*/ 1463040 h 1581912"/>
              <a:gd name="connsiteX33" fmla="*/ 1033272 w 1325880"/>
              <a:gd name="connsiteY33" fmla="*/ 1490472 h 1581912"/>
              <a:gd name="connsiteX34" fmla="*/ 996696 w 1325880"/>
              <a:gd name="connsiteY34" fmla="*/ 1527048 h 1581912"/>
              <a:gd name="connsiteX35" fmla="*/ 941832 w 1325880"/>
              <a:gd name="connsiteY35" fmla="*/ 1554480 h 1581912"/>
              <a:gd name="connsiteX36" fmla="*/ 914400 w 1325880"/>
              <a:gd name="connsiteY36" fmla="*/ 1572768 h 1581912"/>
              <a:gd name="connsiteX37" fmla="*/ 795528 w 1325880"/>
              <a:gd name="connsiteY37" fmla="*/ 1581912 h 1581912"/>
              <a:gd name="connsiteX38" fmla="*/ 365760 w 1325880"/>
              <a:gd name="connsiteY38" fmla="*/ 1572768 h 1581912"/>
              <a:gd name="connsiteX39" fmla="*/ 320040 w 1325880"/>
              <a:gd name="connsiteY39" fmla="*/ 1563624 h 1581912"/>
              <a:gd name="connsiteX40" fmla="*/ 246888 w 1325880"/>
              <a:gd name="connsiteY40" fmla="*/ 1545336 h 1581912"/>
              <a:gd name="connsiteX41" fmla="*/ 219456 w 1325880"/>
              <a:gd name="connsiteY41" fmla="*/ 1527048 h 1581912"/>
              <a:gd name="connsiteX42" fmla="*/ 146304 w 1325880"/>
              <a:gd name="connsiteY42" fmla="*/ 1490472 h 1581912"/>
              <a:gd name="connsiteX43" fmla="*/ 73152 w 1325880"/>
              <a:gd name="connsiteY43" fmla="*/ 1417320 h 1581912"/>
              <a:gd name="connsiteX44" fmla="*/ 73152 w 1325880"/>
              <a:gd name="connsiteY44" fmla="*/ 1307592 h 1581912"/>
              <a:gd name="connsiteX45" fmla="*/ 100584 w 1325880"/>
              <a:gd name="connsiteY45" fmla="*/ 1289304 h 1581912"/>
              <a:gd name="connsiteX46" fmla="*/ 137160 w 1325880"/>
              <a:gd name="connsiteY46" fmla="*/ 1261872 h 1581912"/>
              <a:gd name="connsiteX47" fmla="*/ 146304 w 1325880"/>
              <a:gd name="connsiteY47" fmla="*/ 1234440 h 1581912"/>
              <a:gd name="connsiteX48" fmla="*/ 164592 w 1325880"/>
              <a:gd name="connsiteY48" fmla="*/ 1207008 h 1581912"/>
              <a:gd name="connsiteX49" fmla="*/ 173736 w 1325880"/>
              <a:gd name="connsiteY49" fmla="*/ 1152144 h 1581912"/>
              <a:gd name="connsiteX50" fmla="*/ 201168 w 1325880"/>
              <a:gd name="connsiteY50" fmla="*/ 1088136 h 1581912"/>
              <a:gd name="connsiteX51" fmla="*/ 210312 w 1325880"/>
              <a:gd name="connsiteY51" fmla="*/ 996696 h 1581912"/>
              <a:gd name="connsiteX52" fmla="*/ 219456 w 1325880"/>
              <a:gd name="connsiteY52" fmla="*/ 969264 h 1581912"/>
              <a:gd name="connsiteX53" fmla="*/ 228600 w 1325880"/>
              <a:gd name="connsiteY53" fmla="*/ 923544 h 1581912"/>
              <a:gd name="connsiteX54" fmla="*/ 210312 w 1325880"/>
              <a:gd name="connsiteY54" fmla="*/ 749808 h 1581912"/>
              <a:gd name="connsiteX55" fmla="*/ 201168 w 1325880"/>
              <a:gd name="connsiteY55" fmla="*/ 722376 h 1581912"/>
              <a:gd name="connsiteX56" fmla="*/ 173736 w 1325880"/>
              <a:gd name="connsiteY56" fmla="*/ 704088 h 1581912"/>
              <a:gd name="connsiteX57" fmla="*/ 128016 w 1325880"/>
              <a:gd name="connsiteY57" fmla="*/ 658368 h 1581912"/>
              <a:gd name="connsiteX58" fmla="*/ 109728 w 1325880"/>
              <a:gd name="connsiteY58" fmla="*/ 630936 h 1581912"/>
              <a:gd name="connsiteX59" fmla="*/ 82296 w 1325880"/>
              <a:gd name="connsiteY59" fmla="*/ 594360 h 1581912"/>
              <a:gd name="connsiteX60" fmla="*/ 54864 w 1325880"/>
              <a:gd name="connsiteY60" fmla="*/ 566928 h 1581912"/>
              <a:gd name="connsiteX61" fmla="*/ 18288 w 1325880"/>
              <a:gd name="connsiteY61" fmla="*/ 484632 h 1581912"/>
              <a:gd name="connsiteX62" fmla="*/ 0 w 1325880"/>
              <a:gd name="connsiteY62" fmla="*/ 448056 h 1581912"/>
              <a:gd name="connsiteX63" fmla="*/ 18288 w 1325880"/>
              <a:gd name="connsiteY63" fmla="*/ 301752 h 1581912"/>
              <a:gd name="connsiteX64" fmla="*/ 27432 w 1325880"/>
              <a:gd name="connsiteY64" fmla="*/ 265176 h 1581912"/>
              <a:gd name="connsiteX65" fmla="*/ 45720 w 1325880"/>
              <a:gd name="connsiteY65" fmla="*/ 237744 h 1581912"/>
              <a:gd name="connsiteX66" fmla="*/ 82296 w 1325880"/>
              <a:gd name="connsiteY66" fmla="*/ 155448 h 1581912"/>
              <a:gd name="connsiteX67" fmla="*/ 137160 w 1325880"/>
              <a:gd name="connsiteY67" fmla="*/ 128016 h 1581912"/>
              <a:gd name="connsiteX68" fmla="*/ 201168 w 1325880"/>
              <a:gd name="connsiteY68" fmla="*/ 109728 h 15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25880" h="1581912">
                <a:moveTo>
                  <a:pt x="201168" y="109728"/>
                </a:moveTo>
                <a:lnTo>
                  <a:pt x="201168" y="109728"/>
                </a:lnTo>
                <a:cubicBezTo>
                  <a:pt x="213360" y="85344"/>
                  <a:pt x="217480" y="54813"/>
                  <a:pt x="237744" y="36576"/>
                </a:cubicBezTo>
                <a:cubicBezTo>
                  <a:pt x="251525" y="24173"/>
                  <a:pt x="274621" y="31929"/>
                  <a:pt x="292608" y="27432"/>
                </a:cubicBezTo>
                <a:cubicBezTo>
                  <a:pt x="432600" y="-7566"/>
                  <a:pt x="229392" y="17578"/>
                  <a:pt x="475488" y="0"/>
                </a:cubicBezTo>
                <a:cubicBezTo>
                  <a:pt x="551688" y="3048"/>
                  <a:pt x="628232" y="1297"/>
                  <a:pt x="704088" y="9144"/>
                </a:cubicBezTo>
                <a:cubicBezTo>
                  <a:pt x="717647" y="10547"/>
                  <a:pt x="728748" y="20812"/>
                  <a:pt x="740664" y="27432"/>
                </a:cubicBezTo>
                <a:cubicBezTo>
                  <a:pt x="756200" y="36063"/>
                  <a:pt x="771313" y="45444"/>
                  <a:pt x="786384" y="54864"/>
                </a:cubicBezTo>
                <a:cubicBezTo>
                  <a:pt x="795703" y="60689"/>
                  <a:pt x="803715" y="68823"/>
                  <a:pt x="813816" y="73152"/>
                </a:cubicBezTo>
                <a:cubicBezTo>
                  <a:pt x="825367" y="78102"/>
                  <a:pt x="838308" y="78844"/>
                  <a:pt x="850392" y="82296"/>
                </a:cubicBezTo>
                <a:cubicBezTo>
                  <a:pt x="859660" y="84944"/>
                  <a:pt x="869016" y="87525"/>
                  <a:pt x="877824" y="91440"/>
                </a:cubicBezTo>
                <a:cubicBezTo>
                  <a:pt x="896508" y="99744"/>
                  <a:pt x="914814" y="108942"/>
                  <a:pt x="932688" y="118872"/>
                </a:cubicBezTo>
                <a:cubicBezTo>
                  <a:pt x="942295" y="124209"/>
                  <a:pt x="950019" y="132831"/>
                  <a:pt x="960120" y="137160"/>
                </a:cubicBezTo>
                <a:cubicBezTo>
                  <a:pt x="971671" y="142110"/>
                  <a:pt x="984504" y="143256"/>
                  <a:pt x="996696" y="146304"/>
                </a:cubicBezTo>
                <a:cubicBezTo>
                  <a:pt x="1085881" y="205761"/>
                  <a:pt x="947285" y="112630"/>
                  <a:pt x="1060704" y="192024"/>
                </a:cubicBezTo>
                <a:cubicBezTo>
                  <a:pt x="1085321" y="209256"/>
                  <a:pt x="1127749" y="234687"/>
                  <a:pt x="1152144" y="256032"/>
                </a:cubicBezTo>
                <a:cubicBezTo>
                  <a:pt x="1165120" y="267386"/>
                  <a:pt x="1176528" y="280416"/>
                  <a:pt x="1188720" y="292608"/>
                </a:cubicBezTo>
                <a:cubicBezTo>
                  <a:pt x="1194816" y="307848"/>
                  <a:pt x="1199667" y="323647"/>
                  <a:pt x="1207008" y="338328"/>
                </a:cubicBezTo>
                <a:cubicBezTo>
                  <a:pt x="1224147" y="372606"/>
                  <a:pt x="1232018" y="365059"/>
                  <a:pt x="1252728" y="402336"/>
                </a:cubicBezTo>
                <a:cubicBezTo>
                  <a:pt x="1260699" y="416684"/>
                  <a:pt x="1264350" y="433057"/>
                  <a:pt x="1271016" y="448056"/>
                </a:cubicBezTo>
                <a:cubicBezTo>
                  <a:pt x="1276552" y="460512"/>
                  <a:pt x="1284518" y="471869"/>
                  <a:pt x="1289304" y="484632"/>
                </a:cubicBezTo>
                <a:cubicBezTo>
                  <a:pt x="1300284" y="513911"/>
                  <a:pt x="1302487" y="557140"/>
                  <a:pt x="1307592" y="585216"/>
                </a:cubicBezTo>
                <a:cubicBezTo>
                  <a:pt x="1309840" y="597581"/>
                  <a:pt x="1314488" y="609427"/>
                  <a:pt x="1316736" y="621792"/>
                </a:cubicBezTo>
                <a:cubicBezTo>
                  <a:pt x="1320591" y="642997"/>
                  <a:pt x="1322832" y="664464"/>
                  <a:pt x="1325880" y="685800"/>
                </a:cubicBezTo>
                <a:cubicBezTo>
                  <a:pt x="1322832" y="832104"/>
                  <a:pt x="1322254" y="978480"/>
                  <a:pt x="1316736" y="1124712"/>
                </a:cubicBezTo>
                <a:cubicBezTo>
                  <a:pt x="1316133" y="1140691"/>
                  <a:pt x="1289577" y="1243311"/>
                  <a:pt x="1289304" y="1243584"/>
                </a:cubicBezTo>
                <a:cubicBezTo>
                  <a:pt x="1280160" y="1252728"/>
                  <a:pt x="1270151" y="1261082"/>
                  <a:pt x="1261872" y="1271016"/>
                </a:cubicBezTo>
                <a:cubicBezTo>
                  <a:pt x="1254837" y="1279459"/>
                  <a:pt x="1251355" y="1290677"/>
                  <a:pt x="1243584" y="1298448"/>
                </a:cubicBezTo>
                <a:cubicBezTo>
                  <a:pt x="1235813" y="1306219"/>
                  <a:pt x="1224595" y="1309701"/>
                  <a:pt x="1216152" y="1316736"/>
                </a:cubicBezTo>
                <a:cubicBezTo>
                  <a:pt x="1206218" y="1325015"/>
                  <a:pt x="1198928" y="1336229"/>
                  <a:pt x="1188720" y="1344168"/>
                </a:cubicBezTo>
                <a:cubicBezTo>
                  <a:pt x="1171370" y="1357662"/>
                  <a:pt x="1152144" y="1368552"/>
                  <a:pt x="1133856" y="1380744"/>
                </a:cubicBezTo>
                <a:lnTo>
                  <a:pt x="1106424" y="1399032"/>
                </a:lnTo>
                <a:cubicBezTo>
                  <a:pt x="1070703" y="1470473"/>
                  <a:pt x="1110911" y="1403689"/>
                  <a:pt x="1051560" y="1463040"/>
                </a:cubicBezTo>
                <a:cubicBezTo>
                  <a:pt x="1043789" y="1470811"/>
                  <a:pt x="1040424" y="1482128"/>
                  <a:pt x="1033272" y="1490472"/>
                </a:cubicBezTo>
                <a:cubicBezTo>
                  <a:pt x="1022051" y="1503563"/>
                  <a:pt x="1009787" y="1515827"/>
                  <a:pt x="996696" y="1527048"/>
                </a:cubicBezTo>
                <a:cubicBezTo>
                  <a:pt x="960008" y="1558495"/>
                  <a:pt x="980774" y="1535009"/>
                  <a:pt x="941832" y="1554480"/>
                </a:cubicBezTo>
                <a:cubicBezTo>
                  <a:pt x="932002" y="1559395"/>
                  <a:pt x="925201" y="1570743"/>
                  <a:pt x="914400" y="1572768"/>
                </a:cubicBezTo>
                <a:cubicBezTo>
                  <a:pt x="875340" y="1580092"/>
                  <a:pt x="835152" y="1578864"/>
                  <a:pt x="795528" y="1581912"/>
                </a:cubicBezTo>
                <a:lnTo>
                  <a:pt x="365760" y="1572768"/>
                </a:lnTo>
                <a:cubicBezTo>
                  <a:pt x="350230" y="1572171"/>
                  <a:pt x="335184" y="1567119"/>
                  <a:pt x="320040" y="1563624"/>
                </a:cubicBezTo>
                <a:cubicBezTo>
                  <a:pt x="295549" y="1557972"/>
                  <a:pt x="246888" y="1545336"/>
                  <a:pt x="246888" y="1545336"/>
                </a:cubicBezTo>
                <a:cubicBezTo>
                  <a:pt x="237744" y="1539240"/>
                  <a:pt x="229286" y="1531963"/>
                  <a:pt x="219456" y="1527048"/>
                </a:cubicBezTo>
                <a:cubicBezTo>
                  <a:pt x="193261" y="1513950"/>
                  <a:pt x="167489" y="1511657"/>
                  <a:pt x="146304" y="1490472"/>
                </a:cubicBezTo>
                <a:cubicBezTo>
                  <a:pt x="54111" y="1398279"/>
                  <a:pt x="161337" y="1483458"/>
                  <a:pt x="73152" y="1417320"/>
                </a:cubicBezTo>
                <a:cubicBezTo>
                  <a:pt x="59155" y="1375328"/>
                  <a:pt x="51847" y="1366179"/>
                  <a:pt x="73152" y="1307592"/>
                </a:cubicBezTo>
                <a:cubicBezTo>
                  <a:pt x="76908" y="1297264"/>
                  <a:pt x="91641" y="1295692"/>
                  <a:pt x="100584" y="1289304"/>
                </a:cubicBezTo>
                <a:cubicBezTo>
                  <a:pt x="112985" y="1280446"/>
                  <a:pt x="124968" y="1271016"/>
                  <a:pt x="137160" y="1261872"/>
                </a:cubicBezTo>
                <a:cubicBezTo>
                  <a:pt x="140208" y="1252728"/>
                  <a:pt x="141993" y="1243061"/>
                  <a:pt x="146304" y="1234440"/>
                </a:cubicBezTo>
                <a:cubicBezTo>
                  <a:pt x="151219" y="1224610"/>
                  <a:pt x="161117" y="1217434"/>
                  <a:pt x="164592" y="1207008"/>
                </a:cubicBezTo>
                <a:cubicBezTo>
                  <a:pt x="170455" y="1189419"/>
                  <a:pt x="169714" y="1170243"/>
                  <a:pt x="173736" y="1152144"/>
                </a:cubicBezTo>
                <a:cubicBezTo>
                  <a:pt x="179118" y="1127926"/>
                  <a:pt x="189986" y="1110500"/>
                  <a:pt x="201168" y="1088136"/>
                </a:cubicBezTo>
                <a:cubicBezTo>
                  <a:pt x="204216" y="1057656"/>
                  <a:pt x="205654" y="1026972"/>
                  <a:pt x="210312" y="996696"/>
                </a:cubicBezTo>
                <a:cubicBezTo>
                  <a:pt x="211778" y="987169"/>
                  <a:pt x="217118" y="978615"/>
                  <a:pt x="219456" y="969264"/>
                </a:cubicBezTo>
                <a:cubicBezTo>
                  <a:pt x="223225" y="954186"/>
                  <a:pt x="225552" y="938784"/>
                  <a:pt x="228600" y="923544"/>
                </a:cubicBezTo>
                <a:cubicBezTo>
                  <a:pt x="223964" y="863279"/>
                  <a:pt x="223223" y="807907"/>
                  <a:pt x="210312" y="749808"/>
                </a:cubicBezTo>
                <a:cubicBezTo>
                  <a:pt x="208221" y="740399"/>
                  <a:pt x="207189" y="729902"/>
                  <a:pt x="201168" y="722376"/>
                </a:cubicBezTo>
                <a:cubicBezTo>
                  <a:pt x="194303" y="713794"/>
                  <a:pt x="182880" y="710184"/>
                  <a:pt x="173736" y="704088"/>
                </a:cubicBezTo>
                <a:cubicBezTo>
                  <a:pt x="124968" y="630936"/>
                  <a:pt x="188976" y="719328"/>
                  <a:pt x="128016" y="658368"/>
                </a:cubicBezTo>
                <a:cubicBezTo>
                  <a:pt x="120245" y="650597"/>
                  <a:pt x="116116" y="639879"/>
                  <a:pt x="109728" y="630936"/>
                </a:cubicBezTo>
                <a:cubicBezTo>
                  <a:pt x="100870" y="618535"/>
                  <a:pt x="92214" y="605931"/>
                  <a:pt x="82296" y="594360"/>
                </a:cubicBezTo>
                <a:cubicBezTo>
                  <a:pt x="73880" y="584542"/>
                  <a:pt x="63143" y="576862"/>
                  <a:pt x="54864" y="566928"/>
                </a:cubicBezTo>
                <a:cubicBezTo>
                  <a:pt x="21242" y="526582"/>
                  <a:pt x="48192" y="544439"/>
                  <a:pt x="18288" y="484632"/>
                </a:cubicBezTo>
                <a:lnTo>
                  <a:pt x="0" y="448056"/>
                </a:lnTo>
                <a:cubicBezTo>
                  <a:pt x="14595" y="258325"/>
                  <a:pt x="-4566" y="381741"/>
                  <a:pt x="18288" y="301752"/>
                </a:cubicBezTo>
                <a:cubicBezTo>
                  <a:pt x="21740" y="289668"/>
                  <a:pt x="22482" y="276727"/>
                  <a:pt x="27432" y="265176"/>
                </a:cubicBezTo>
                <a:cubicBezTo>
                  <a:pt x="31761" y="255075"/>
                  <a:pt x="41257" y="247787"/>
                  <a:pt x="45720" y="237744"/>
                </a:cubicBezTo>
                <a:cubicBezTo>
                  <a:pt x="60207" y="205149"/>
                  <a:pt x="57463" y="180281"/>
                  <a:pt x="82296" y="155448"/>
                </a:cubicBezTo>
                <a:cubicBezTo>
                  <a:pt x="108501" y="129243"/>
                  <a:pt x="107412" y="142890"/>
                  <a:pt x="137160" y="128016"/>
                </a:cubicBezTo>
                <a:cubicBezTo>
                  <a:pt x="177117" y="108037"/>
                  <a:pt x="190500" y="112776"/>
                  <a:pt x="201168" y="109728"/>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Flux</a:t>
            </a:r>
          </a:p>
        </p:txBody>
      </p:sp>
      <p:sp>
        <p:nvSpPr>
          <p:cNvPr id="3" name="Content Placeholder 2"/>
          <p:cNvSpPr>
            <a:spLocks noGrp="1"/>
          </p:cNvSpPr>
          <p:nvPr>
            <p:ph sz="quarter" idx="1"/>
          </p:nvPr>
        </p:nvSpPr>
        <p:spPr>
          <a:xfrm>
            <a:off x="612648" y="1600200"/>
            <a:ext cx="8153400" cy="557530"/>
          </a:xfrm>
        </p:spPr>
        <p:txBody>
          <a:bodyPr>
            <a:normAutofit/>
          </a:bodyPr>
          <a:lstStyle/>
          <a:p>
            <a:r>
              <a:rPr lang="en-US" sz="2400" dirty="0">
                <a:latin typeface="Times New Roman" panose="02020603050405020304" pitchFamily="18" charset="0"/>
                <a:cs typeface="Times New Roman" panose="02020603050405020304" pitchFamily="18" charset="0"/>
              </a:rPr>
              <a:t>Define flux for a vector field</a:t>
            </a:r>
          </a:p>
        </p:txBody>
      </p:sp>
      <p:sp>
        <p:nvSpPr>
          <p:cNvPr id="4" name="Oval 3"/>
          <p:cNvSpPr/>
          <p:nvPr/>
        </p:nvSpPr>
        <p:spPr>
          <a:xfrm>
            <a:off x="3090030" y="2436116"/>
            <a:ext cx="3810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8461" y="2597508"/>
            <a:ext cx="533400" cy="603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rot="-1800000">
            <a:off x="2480165" y="25698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800000">
            <a:off x="2480165" y="27222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800000">
            <a:off x="2480165" y="28746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800000">
            <a:off x="2480165" y="30270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800000">
            <a:off x="2480165" y="31794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137529" y="2722200"/>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2137529" y="2722200"/>
                <a:ext cx="285335" cy="369332"/>
              </a:xfrm>
              <a:prstGeom prst="rect">
                <a:avLst/>
              </a:prstGeom>
              <a:blipFill>
                <a:blip r:embed="rId3"/>
                <a:stretch>
                  <a:fillRect l="-23913" r="-23913" b="-6667"/>
                </a:stretch>
              </a:blipFill>
            </p:spPr>
            <p:txBody>
              <a:bodyPr/>
              <a:lstStyle/>
              <a:p>
                <a:r>
                  <a:rPr lang="zh-CN" altLang="en-US">
                    <a:noFill/>
                  </a:rPr>
                  <a:t> </a:t>
                </a:r>
              </a:p>
            </p:txBody>
          </p:sp>
        </mc:Fallback>
      </mc:AlternateContent>
      <p:sp>
        <p:nvSpPr>
          <p:cNvPr id="12" name="TextBox 11"/>
          <p:cNvSpPr txBox="1"/>
          <p:nvPr/>
        </p:nvSpPr>
        <p:spPr>
          <a:xfrm>
            <a:off x="617266" y="2676033"/>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mc:AlternateContent xmlns:mc="http://schemas.openxmlformats.org/markup-compatibility/2006" xmlns:a14="http://schemas.microsoft.com/office/drawing/2010/main">
        <mc:Choice Requires="a14">
          <p:sp>
            <p:nvSpPr>
              <p:cNvPr id="14" name="TextBox 13"/>
              <p:cNvSpPr txBox="1"/>
              <p:nvPr/>
            </p:nvSpPr>
            <p:spPr>
              <a:xfrm>
                <a:off x="4673185" y="3320483"/>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oMath>
                  </m:oMathPara>
                </a14:m>
                <a:endParaRPr lang="en-US" sz="24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673185" y="3320483"/>
                <a:ext cx="256480" cy="369332"/>
              </a:xfrm>
              <a:prstGeom prst="rect">
                <a:avLst/>
              </a:prstGeom>
              <a:blipFill rotWithShape="0">
                <a:blip r:embed="rId4" cstate="print"/>
                <a:stretch>
                  <a:fillRect l="-26190" r="-23810" b="-6667"/>
                </a:stretch>
              </a:blipFill>
            </p:spPr>
            <p:txBody>
              <a:bodyPr/>
              <a:lstStyle/>
              <a:p>
                <a:r>
                  <a:rPr lang="en-US">
                    <a:noFill/>
                  </a:rPr>
                  <a:t> </a:t>
                </a:r>
              </a:p>
            </p:txBody>
          </p:sp>
        </mc:Fallback>
      </mc:AlternateContent>
      <p:sp>
        <p:nvSpPr>
          <p:cNvPr id="15" name="TextBox 14"/>
          <p:cNvSpPr txBox="1"/>
          <p:nvPr/>
        </p:nvSpPr>
        <p:spPr>
          <a:xfrm>
            <a:off x="2906449" y="3274316"/>
            <a:ext cx="180916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Open surface</a:t>
            </a:r>
          </a:p>
        </p:txBody>
      </p:sp>
      <mc:AlternateContent xmlns:mc="http://schemas.openxmlformats.org/markup-compatibility/2006" xmlns:a14="http://schemas.microsoft.com/office/drawing/2010/main">
        <mc:Choice Requires="a14">
          <p:sp>
            <p:nvSpPr>
              <p:cNvPr id="16" name="TextBox 15"/>
              <p:cNvSpPr txBox="1"/>
              <p:nvPr/>
            </p:nvSpPr>
            <p:spPr>
              <a:xfrm>
                <a:off x="5754000" y="2939511"/>
                <a:ext cx="1787862"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nary>
                        <m:naryPr>
                          <m:limLoc m:val="undOvr"/>
                          <m:subHide m:val="on"/>
                          <m:supHide m:val="on"/>
                          <m:ctrlPr>
                            <a:rPr lang="en-US" sz="2400" b="0" i="1" smtClean="0">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1" i="1" smtClean="0">
                              <a:latin typeface="Cambria Math" panose="02040503050406030204" pitchFamily="18" charset="0"/>
                              <a:ea typeface="Cambria Math" panose="02040503050406030204" pitchFamily="18" charset="0"/>
                            </a:rPr>
                            <m:t>𝑺</m:t>
                          </m:r>
                        </m:e>
                      </m:nary>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754000" y="2939511"/>
                <a:ext cx="1787862" cy="968727"/>
              </a:xfrm>
              <a:prstGeom prst="rect">
                <a:avLst/>
              </a:prstGeom>
              <a:blipFill rotWithShape="0">
                <a:blip r:embed="rId5" cstate="print"/>
                <a:stretch>
                  <a:fillRect/>
                </a:stretch>
              </a:blipFill>
            </p:spPr>
            <p:txBody>
              <a:bodyPr/>
              <a:lstStyle/>
              <a:p>
                <a:r>
                  <a:rPr lang="en-US">
                    <a:noFill/>
                  </a:rPr>
                  <a:t> </a:t>
                </a:r>
              </a:p>
            </p:txBody>
          </p:sp>
        </mc:Fallback>
      </mc:AlternateContent>
      <p:sp>
        <p:nvSpPr>
          <p:cNvPr id="17" name="TextBox 16"/>
          <p:cNvSpPr txBox="1"/>
          <p:nvPr/>
        </p:nvSpPr>
        <p:spPr>
          <a:xfrm>
            <a:off x="5298738" y="2133600"/>
            <a:ext cx="285466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Total flux flowing through the surface </a:t>
            </a:r>
            <a:r>
              <a:rPr lang="en-US" sz="2400" i="1" dirty="0">
                <a:latin typeface="Times New Roman" panose="02020603050405020304" pitchFamily="18" charset="0"/>
                <a:cs typeface="Times New Roman" panose="02020603050405020304" pitchFamily="18" charset="0"/>
              </a:rPr>
              <a:t>S</a:t>
            </a:r>
          </a:p>
        </p:txBody>
      </p:sp>
      <p:sp>
        <p:nvSpPr>
          <p:cNvPr id="18" name="TextBox 17"/>
          <p:cNvSpPr txBox="1">
            <a:spLocks noRot="1" noChangeAspect="1" noMove="1" noResize="1" noEditPoints="1" noAdjustHandles="1" noChangeArrowheads="1" noChangeShapeType="1" noTextEdit="1"/>
          </p:cNvSpPr>
          <p:nvPr/>
        </p:nvSpPr>
        <p:spPr>
          <a:xfrm>
            <a:off x="6535632" y="3555038"/>
            <a:ext cx="190437" cy="276999"/>
          </a:xfrm>
          <a:prstGeom prst="rect">
            <a:avLst/>
          </a:prstGeom>
          <a:blipFill rotWithShape="0">
            <a:blip r:embed="rId6" cstate="print"/>
            <a:stretch>
              <a:fillRect l="-25806" r="-25806" b="-6522"/>
            </a:stretch>
          </a:blipFill>
        </p:spPr>
        <p:txBody>
          <a:bodyPr/>
          <a:lstStyle/>
          <a:p>
            <a:r>
              <a:rPr lang="en-US">
                <a:noFill/>
              </a:rPr>
              <a:t> </a:t>
            </a:r>
          </a:p>
        </p:txBody>
      </p:sp>
      <p:cxnSp>
        <p:nvCxnSpPr>
          <p:cNvPr id="21" name="Straight Arrow Connector 20"/>
          <p:cNvCxnSpPr/>
          <p:nvPr/>
        </p:nvCxnSpPr>
        <p:spPr>
          <a:xfrm flipV="1">
            <a:off x="2604058" y="4575601"/>
            <a:ext cx="1912045" cy="332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659523" y="4813356"/>
            <a:ext cx="1954477" cy="255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2379" y="5086958"/>
            <a:ext cx="1954477" cy="135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92379" y="5362679"/>
            <a:ext cx="19544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92338" y="5512223"/>
            <a:ext cx="1921662" cy="12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a:spLocks noRot="1" noChangeAspect="1" noMove="1" noResize="1" noEditPoints="1" noAdjustHandles="1" noChangeArrowheads="1" noChangeShapeType="1" noTextEdit="1"/>
          </p:cNvSpPr>
          <p:nvPr/>
        </p:nvSpPr>
        <p:spPr>
          <a:xfrm>
            <a:off x="2137530" y="4839508"/>
            <a:ext cx="285335" cy="369332"/>
          </a:xfrm>
          <a:prstGeom prst="rect">
            <a:avLst/>
          </a:prstGeom>
          <a:blipFill rotWithShape="0">
            <a:blip r:embed="rId7" cstate="print"/>
            <a:stretch>
              <a:fillRect l="-23913" r="-23913" b="-6667"/>
            </a:stretch>
          </a:blipFill>
        </p:spPr>
        <p:txBody>
          <a:bodyPr/>
          <a:lstStyle/>
          <a:p>
            <a:r>
              <a:rPr lang="en-US">
                <a:noFill/>
              </a:rPr>
              <a:t> </a:t>
            </a:r>
          </a:p>
        </p:txBody>
      </p:sp>
      <p:sp>
        <p:nvSpPr>
          <p:cNvPr id="27" name="TextBox 26"/>
          <p:cNvSpPr txBox="1"/>
          <p:nvPr/>
        </p:nvSpPr>
        <p:spPr>
          <a:xfrm>
            <a:off x="617266" y="4793341"/>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p:sp>
        <p:nvSpPr>
          <p:cNvPr id="28" name="TextBox 27"/>
          <p:cNvSpPr txBox="1">
            <a:spLocks noRot="1" noChangeAspect="1" noMove="1" noResize="1" noEditPoints="1" noAdjustHandles="1" noChangeArrowheads="1" noChangeShapeType="1" noTextEdit="1"/>
          </p:cNvSpPr>
          <p:nvPr/>
        </p:nvSpPr>
        <p:spPr>
          <a:xfrm>
            <a:off x="3705920" y="5789542"/>
            <a:ext cx="256480" cy="369332"/>
          </a:xfrm>
          <a:prstGeom prst="rect">
            <a:avLst/>
          </a:prstGeom>
          <a:blipFill rotWithShape="0">
            <a:blip r:embed="rId8" cstate="print"/>
            <a:stretch>
              <a:fillRect l="-26190" r="-23810" b="-6667"/>
            </a:stretch>
          </a:blipFill>
        </p:spPr>
        <p:txBody>
          <a:bodyPr/>
          <a:lstStyle/>
          <a:p>
            <a:r>
              <a:rPr lang="en-US">
                <a:noFill/>
              </a:rPr>
              <a:t> </a:t>
            </a:r>
          </a:p>
        </p:txBody>
      </p:sp>
      <p:sp>
        <p:nvSpPr>
          <p:cNvPr id="29" name="TextBox 28"/>
          <p:cNvSpPr txBox="1"/>
          <p:nvPr/>
        </p:nvSpPr>
        <p:spPr>
          <a:xfrm>
            <a:off x="1734412" y="5862935"/>
            <a:ext cx="21234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Closed surface</a:t>
            </a:r>
          </a:p>
        </p:txBody>
      </p:sp>
      <p:sp>
        <p:nvSpPr>
          <p:cNvPr id="38" name="Freeform 37"/>
          <p:cNvSpPr/>
          <p:nvPr/>
        </p:nvSpPr>
        <p:spPr>
          <a:xfrm>
            <a:off x="3100131" y="4465685"/>
            <a:ext cx="1073259" cy="1329633"/>
          </a:xfrm>
          <a:custGeom>
            <a:avLst/>
            <a:gdLst>
              <a:gd name="connsiteX0" fmla="*/ 0 w 777240"/>
              <a:gd name="connsiteY0" fmla="*/ 146304 h 1184094"/>
              <a:gd name="connsiteX1" fmla="*/ 0 w 777240"/>
              <a:gd name="connsiteY1" fmla="*/ 146304 h 1184094"/>
              <a:gd name="connsiteX2" fmla="*/ 73152 w 777240"/>
              <a:gd name="connsiteY2" fmla="*/ 118872 h 1184094"/>
              <a:gd name="connsiteX3" fmla="*/ 128016 w 777240"/>
              <a:gd name="connsiteY3" fmla="*/ 82296 h 1184094"/>
              <a:gd name="connsiteX4" fmla="*/ 173736 w 777240"/>
              <a:gd name="connsiteY4" fmla="*/ 45720 h 1184094"/>
              <a:gd name="connsiteX5" fmla="*/ 256032 w 777240"/>
              <a:gd name="connsiteY5" fmla="*/ 0 h 1184094"/>
              <a:gd name="connsiteX6" fmla="*/ 475488 w 777240"/>
              <a:gd name="connsiteY6" fmla="*/ 9144 h 1184094"/>
              <a:gd name="connsiteX7" fmla="*/ 484632 w 777240"/>
              <a:gd name="connsiteY7" fmla="*/ 45720 h 1184094"/>
              <a:gd name="connsiteX8" fmla="*/ 539496 w 777240"/>
              <a:gd name="connsiteY8" fmla="*/ 73152 h 1184094"/>
              <a:gd name="connsiteX9" fmla="*/ 594360 w 777240"/>
              <a:gd name="connsiteY9" fmla="*/ 100584 h 1184094"/>
              <a:gd name="connsiteX10" fmla="*/ 649224 w 777240"/>
              <a:gd name="connsiteY10" fmla="*/ 155448 h 1184094"/>
              <a:gd name="connsiteX11" fmla="*/ 676656 w 777240"/>
              <a:gd name="connsiteY11" fmla="*/ 182880 h 1184094"/>
              <a:gd name="connsiteX12" fmla="*/ 704088 w 777240"/>
              <a:gd name="connsiteY12" fmla="*/ 237744 h 1184094"/>
              <a:gd name="connsiteX13" fmla="*/ 713232 w 777240"/>
              <a:gd name="connsiteY13" fmla="*/ 265176 h 1184094"/>
              <a:gd name="connsiteX14" fmla="*/ 731520 w 777240"/>
              <a:gd name="connsiteY14" fmla="*/ 292608 h 1184094"/>
              <a:gd name="connsiteX15" fmla="*/ 749808 w 777240"/>
              <a:gd name="connsiteY15" fmla="*/ 347472 h 1184094"/>
              <a:gd name="connsiteX16" fmla="*/ 768096 w 777240"/>
              <a:gd name="connsiteY16" fmla="*/ 429768 h 1184094"/>
              <a:gd name="connsiteX17" fmla="*/ 777240 w 777240"/>
              <a:gd name="connsiteY17" fmla="*/ 512064 h 1184094"/>
              <a:gd name="connsiteX18" fmla="*/ 768096 w 777240"/>
              <a:gd name="connsiteY18" fmla="*/ 786384 h 1184094"/>
              <a:gd name="connsiteX19" fmla="*/ 749808 w 777240"/>
              <a:gd name="connsiteY19" fmla="*/ 859536 h 1184094"/>
              <a:gd name="connsiteX20" fmla="*/ 740664 w 777240"/>
              <a:gd name="connsiteY20" fmla="*/ 896112 h 1184094"/>
              <a:gd name="connsiteX21" fmla="*/ 731520 w 777240"/>
              <a:gd name="connsiteY21" fmla="*/ 923544 h 1184094"/>
              <a:gd name="connsiteX22" fmla="*/ 713232 w 777240"/>
              <a:gd name="connsiteY22" fmla="*/ 996696 h 1184094"/>
              <a:gd name="connsiteX23" fmla="*/ 694944 w 777240"/>
              <a:gd name="connsiteY23" fmla="*/ 1051560 h 1184094"/>
              <a:gd name="connsiteX24" fmla="*/ 612648 w 777240"/>
              <a:gd name="connsiteY24" fmla="*/ 1097280 h 1184094"/>
              <a:gd name="connsiteX25" fmla="*/ 594360 w 777240"/>
              <a:gd name="connsiteY25" fmla="*/ 1124712 h 1184094"/>
              <a:gd name="connsiteX26" fmla="*/ 539496 w 777240"/>
              <a:gd name="connsiteY26" fmla="*/ 1143000 h 1184094"/>
              <a:gd name="connsiteX27" fmla="*/ 493776 w 777240"/>
              <a:gd name="connsiteY27" fmla="*/ 1152144 h 1184094"/>
              <a:gd name="connsiteX28" fmla="*/ 457200 w 777240"/>
              <a:gd name="connsiteY28" fmla="*/ 1161288 h 1184094"/>
              <a:gd name="connsiteX29" fmla="*/ 320040 w 777240"/>
              <a:gd name="connsiteY29" fmla="*/ 1170432 h 1184094"/>
              <a:gd name="connsiteX30" fmla="*/ 210312 w 777240"/>
              <a:gd name="connsiteY30" fmla="*/ 1170432 h 1184094"/>
              <a:gd name="connsiteX31" fmla="*/ 201168 w 777240"/>
              <a:gd name="connsiteY31" fmla="*/ 1143000 h 1184094"/>
              <a:gd name="connsiteX32" fmla="*/ 192024 w 777240"/>
              <a:gd name="connsiteY32" fmla="*/ 1106424 h 1184094"/>
              <a:gd name="connsiteX33" fmla="*/ 201168 w 777240"/>
              <a:gd name="connsiteY33" fmla="*/ 978408 h 1184094"/>
              <a:gd name="connsiteX34" fmla="*/ 210312 w 777240"/>
              <a:gd name="connsiteY34" fmla="*/ 932688 h 1184094"/>
              <a:gd name="connsiteX35" fmla="*/ 228600 w 777240"/>
              <a:gd name="connsiteY35" fmla="*/ 676656 h 1184094"/>
              <a:gd name="connsiteX36" fmla="*/ 237744 w 777240"/>
              <a:gd name="connsiteY36" fmla="*/ 649224 h 1184094"/>
              <a:gd name="connsiteX37" fmla="*/ 246888 w 777240"/>
              <a:gd name="connsiteY37" fmla="*/ 594360 h 1184094"/>
              <a:gd name="connsiteX38" fmla="*/ 237744 w 777240"/>
              <a:gd name="connsiteY38" fmla="*/ 448056 h 1184094"/>
              <a:gd name="connsiteX39" fmla="*/ 182880 w 777240"/>
              <a:gd name="connsiteY39" fmla="*/ 338328 h 1184094"/>
              <a:gd name="connsiteX40" fmla="*/ 164592 w 777240"/>
              <a:gd name="connsiteY40" fmla="*/ 310896 h 1184094"/>
              <a:gd name="connsiteX41" fmla="*/ 146304 w 777240"/>
              <a:gd name="connsiteY41" fmla="*/ 283464 h 1184094"/>
              <a:gd name="connsiteX42" fmla="*/ 118872 w 777240"/>
              <a:gd name="connsiteY42" fmla="*/ 265176 h 1184094"/>
              <a:gd name="connsiteX43" fmla="*/ 100584 w 777240"/>
              <a:gd name="connsiteY43" fmla="*/ 237744 h 1184094"/>
              <a:gd name="connsiteX44" fmla="*/ 54864 w 777240"/>
              <a:gd name="connsiteY44" fmla="*/ 155448 h 1184094"/>
              <a:gd name="connsiteX45" fmla="*/ 0 w 777240"/>
              <a:gd name="connsiteY45" fmla="*/ 146304 h 11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77240" h="1184094">
                <a:moveTo>
                  <a:pt x="0" y="146304"/>
                </a:moveTo>
                <a:lnTo>
                  <a:pt x="0" y="146304"/>
                </a:lnTo>
                <a:cubicBezTo>
                  <a:pt x="24384" y="137160"/>
                  <a:pt x="49859" y="130518"/>
                  <a:pt x="73152" y="118872"/>
                </a:cubicBezTo>
                <a:cubicBezTo>
                  <a:pt x="92811" y="109042"/>
                  <a:pt x="128016" y="82296"/>
                  <a:pt x="128016" y="82296"/>
                </a:cubicBezTo>
                <a:cubicBezTo>
                  <a:pt x="161807" y="31610"/>
                  <a:pt x="126971" y="71701"/>
                  <a:pt x="173736" y="45720"/>
                </a:cubicBezTo>
                <a:cubicBezTo>
                  <a:pt x="268062" y="-6683"/>
                  <a:pt x="193960" y="20691"/>
                  <a:pt x="256032" y="0"/>
                </a:cubicBezTo>
                <a:lnTo>
                  <a:pt x="475488" y="9144"/>
                </a:lnTo>
                <a:cubicBezTo>
                  <a:pt x="487811" y="11609"/>
                  <a:pt x="477661" y="35263"/>
                  <a:pt x="484632" y="45720"/>
                </a:cubicBezTo>
                <a:cubicBezTo>
                  <a:pt x="497735" y="65374"/>
                  <a:pt x="521240" y="64024"/>
                  <a:pt x="539496" y="73152"/>
                </a:cubicBezTo>
                <a:cubicBezTo>
                  <a:pt x="610400" y="108604"/>
                  <a:pt x="525409" y="77600"/>
                  <a:pt x="594360" y="100584"/>
                </a:cubicBezTo>
                <a:lnTo>
                  <a:pt x="649224" y="155448"/>
                </a:lnTo>
                <a:lnTo>
                  <a:pt x="676656" y="182880"/>
                </a:lnTo>
                <a:cubicBezTo>
                  <a:pt x="699640" y="251831"/>
                  <a:pt x="668636" y="166840"/>
                  <a:pt x="704088" y="237744"/>
                </a:cubicBezTo>
                <a:cubicBezTo>
                  <a:pt x="708399" y="246365"/>
                  <a:pt x="708921" y="256555"/>
                  <a:pt x="713232" y="265176"/>
                </a:cubicBezTo>
                <a:cubicBezTo>
                  <a:pt x="718147" y="275006"/>
                  <a:pt x="727057" y="282565"/>
                  <a:pt x="731520" y="292608"/>
                </a:cubicBezTo>
                <a:cubicBezTo>
                  <a:pt x="739349" y="310224"/>
                  <a:pt x="745133" y="328770"/>
                  <a:pt x="749808" y="347472"/>
                </a:cubicBezTo>
                <a:cubicBezTo>
                  <a:pt x="756464" y="374094"/>
                  <a:pt x="764226" y="402681"/>
                  <a:pt x="768096" y="429768"/>
                </a:cubicBezTo>
                <a:cubicBezTo>
                  <a:pt x="771999" y="457091"/>
                  <a:pt x="774192" y="484632"/>
                  <a:pt x="777240" y="512064"/>
                </a:cubicBezTo>
                <a:cubicBezTo>
                  <a:pt x="774192" y="603504"/>
                  <a:pt x="775297" y="695177"/>
                  <a:pt x="768096" y="786384"/>
                </a:cubicBezTo>
                <a:cubicBezTo>
                  <a:pt x="766118" y="811440"/>
                  <a:pt x="755904" y="835152"/>
                  <a:pt x="749808" y="859536"/>
                </a:cubicBezTo>
                <a:cubicBezTo>
                  <a:pt x="746760" y="871728"/>
                  <a:pt x="744638" y="884190"/>
                  <a:pt x="740664" y="896112"/>
                </a:cubicBezTo>
                <a:cubicBezTo>
                  <a:pt x="737616" y="905256"/>
                  <a:pt x="734056" y="914245"/>
                  <a:pt x="731520" y="923544"/>
                </a:cubicBezTo>
                <a:cubicBezTo>
                  <a:pt x="724907" y="947793"/>
                  <a:pt x="721180" y="972851"/>
                  <a:pt x="713232" y="996696"/>
                </a:cubicBezTo>
                <a:cubicBezTo>
                  <a:pt x="707136" y="1014984"/>
                  <a:pt x="710984" y="1040867"/>
                  <a:pt x="694944" y="1051560"/>
                </a:cubicBezTo>
                <a:cubicBezTo>
                  <a:pt x="632060" y="1093483"/>
                  <a:pt x="660932" y="1081185"/>
                  <a:pt x="612648" y="1097280"/>
                </a:cubicBezTo>
                <a:cubicBezTo>
                  <a:pt x="606552" y="1106424"/>
                  <a:pt x="603679" y="1118887"/>
                  <a:pt x="594360" y="1124712"/>
                </a:cubicBezTo>
                <a:cubicBezTo>
                  <a:pt x="578013" y="1134929"/>
                  <a:pt x="558399" y="1139219"/>
                  <a:pt x="539496" y="1143000"/>
                </a:cubicBezTo>
                <a:cubicBezTo>
                  <a:pt x="524256" y="1146048"/>
                  <a:pt x="508948" y="1148773"/>
                  <a:pt x="493776" y="1152144"/>
                </a:cubicBezTo>
                <a:cubicBezTo>
                  <a:pt x="481508" y="1154870"/>
                  <a:pt x="469698" y="1159972"/>
                  <a:pt x="457200" y="1161288"/>
                </a:cubicBezTo>
                <a:cubicBezTo>
                  <a:pt x="411630" y="1166085"/>
                  <a:pt x="365760" y="1167384"/>
                  <a:pt x="320040" y="1170432"/>
                </a:cubicBezTo>
                <a:cubicBezTo>
                  <a:pt x="279063" y="1184091"/>
                  <a:pt x="265994" y="1192705"/>
                  <a:pt x="210312" y="1170432"/>
                </a:cubicBezTo>
                <a:cubicBezTo>
                  <a:pt x="201363" y="1166852"/>
                  <a:pt x="203816" y="1152268"/>
                  <a:pt x="201168" y="1143000"/>
                </a:cubicBezTo>
                <a:cubicBezTo>
                  <a:pt x="197716" y="1130916"/>
                  <a:pt x="195072" y="1118616"/>
                  <a:pt x="192024" y="1106424"/>
                </a:cubicBezTo>
                <a:cubicBezTo>
                  <a:pt x="195072" y="1063752"/>
                  <a:pt x="196690" y="1020954"/>
                  <a:pt x="201168" y="978408"/>
                </a:cubicBezTo>
                <a:cubicBezTo>
                  <a:pt x="202795" y="962952"/>
                  <a:pt x="209021" y="948176"/>
                  <a:pt x="210312" y="932688"/>
                </a:cubicBezTo>
                <a:cubicBezTo>
                  <a:pt x="216933" y="853236"/>
                  <a:pt x="214943" y="758598"/>
                  <a:pt x="228600" y="676656"/>
                </a:cubicBezTo>
                <a:cubicBezTo>
                  <a:pt x="230185" y="667149"/>
                  <a:pt x="235653" y="658633"/>
                  <a:pt x="237744" y="649224"/>
                </a:cubicBezTo>
                <a:cubicBezTo>
                  <a:pt x="241766" y="631125"/>
                  <a:pt x="243840" y="612648"/>
                  <a:pt x="246888" y="594360"/>
                </a:cubicBezTo>
                <a:cubicBezTo>
                  <a:pt x="243840" y="545592"/>
                  <a:pt x="244346" y="496471"/>
                  <a:pt x="237744" y="448056"/>
                </a:cubicBezTo>
                <a:cubicBezTo>
                  <a:pt x="231254" y="400463"/>
                  <a:pt x="208772" y="377167"/>
                  <a:pt x="182880" y="338328"/>
                </a:cubicBezTo>
                <a:lnTo>
                  <a:pt x="164592" y="310896"/>
                </a:lnTo>
                <a:cubicBezTo>
                  <a:pt x="158496" y="301752"/>
                  <a:pt x="155448" y="289560"/>
                  <a:pt x="146304" y="283464"/>
                </a:cubicBezTo>
                <a:lnTo>
                  <a:pt x="118872" y="265176"/>
                </a:lnTo>
                <a:cubicBezTo>
                  <a:pt x="112776" y="256032"/>
                  <a:pt x="105499" y="247574"/>
                  <a:pt x="100584" y="237744"/>
                </a:cubicBezTo>
                <a:cubicBezTo>
                  <a:pt x="90230" y="217037"/>
                  <a:pt x="83695" y="155448"/>
                  <a:pt x="54864" y="155448"/>
                </a:cubicBezTo>
                <a:lnTo>
                  <a:pt x="0" y="14630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a:spLocks noRot="1" noChangeAspect="1" noMove="1" noResize="1" noEditPoints="1" noAdjustHandles="1" noChangeArrowheads="1" noChangeShapeType="1" noTextEdit="1"/>
          </p:cNvSpPr>
          <p:nvPr/>
        </p:nvSpPr>
        <p:spPr>
          <a:xfrm>
            <a:off x="5754000" y="4746273"/>
            <a:ext cx="1920398" cy="968727"/>
          </a:xfrm>
          <a:prstGeom prst="rect">
            <a:avLst/>
          </a:prstGeom>
          <a:blipFill rotWithShape="0">
            <a:blip r:embed="rId9" cstate="print"/>
            <a:stretch>
              <a:fillRect/>
            </a:stretch>
          </a:blipFill>
        </p:spPr>
        <p:txBody>
          <a:bodyPr/>
          <a:lstStyle/>
          <a:p>
            <a:r>
              <a:rPr lang="en-US">
                <a:noFill/>
              </a:rPr>
              <a:t> </a:t>
            </a:r>
          </a:p>
        </p:txBody>
      </p:sp>
      <p:sp>
        <p:nvSpPr>
          <p:cNvPr id="40" name="TextBox 39"/>
          <p:cNvSpPr txBox="1">
            <a:spLocks noRot="1" noChangeAspect="1" noMove="1" noResize="1" noEditPoints="1" noAdjustHandles="1" noChangeArrowheads="1" noChangeShapeType="1" noTextEdit="1"/>
          </p:cNvSpPr>
          <p:nvPr/>
        </p:nvSpPr>
        <p:spPr>
          <a:xfrm>
            <a:off x="6647931" y="5370384"/>
            <a:ext cx="190437" cy="276999"/>
          </a:xfrm>
          <a:prstGeom prst="rect">
            <a:avLst/>
          </a:prstGeom>
          <a:blipFill rotWithShape="0">
            <a:blip r:embed="rId10" cstate="print"/>
            <a:stretch>
              <a:fillRect l="-29032" r="-22581" b="-6667"/>
            </a:stretch>
          </a:blipFill>
        </p:spPr>
        <p:txBody>
          <a:bodyPr/>
          <a:lstStyle/>
          <a:p>
            <a:r>
              <a:rPr lang="en-US">
                <a:noFill/>
              </a:rPr>
              <a:t> </a:t>
            </a:r>
          </a:p>
        </p:txBody>
      </p:sp>
      <p:cxnSp>
        <p:nvCxnSpPr>
          <p:cNvPr id="32" name="Straight Arrow Connector 20"/>
          <p:cNvCxnSpPr/>
          <p:nvPr/>
        </p:nvCxnSpPr>
        <p:spPr>
          <a:xfrm rot="5400000" flipH="1" flipV="1">
            <a:off x="3695702" y="4300835"/>
            <a:ext cx="228598" cy="15240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nvGraphicFramePr>
        <p:xfrm>
          <a:off x="3810000" y="3910012"/>
          <a:ext cx="255588" cy="357188"/>
        </p:xfrm>
        <a:graphic>
          <a:graphicData uri="http://schemas.openxmlformats.org/presentationml/2006/ole">
            <mc:AlternateContent xmlns:mc="http://schemas.openxmlformats.org/markup-compatibility/2006">
              <mc:Choice xmlns:v="urn:schemas-microsoft-com:vml" Requires="v">
                <p:oleObj name="公式" r:id="rId11" imgW="126720" imgH="177480" progId="Equation.3">
                  <p:embed/>
                </p:oleObj>
              </mc:Choice>
              <mc:Fallback>
                <p:oleObj name="公式" r:id="rId11" imgW="126720" imgH="177480" progId="Equation.3">
                  <p:embed/>
                  <p:pic>
                    <p:nvPicPr>
                      <p:cNvPr id="0" name="Picture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910012"/>
                        <a:ext cx="25558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033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Laws of Vector Algebra</a:t>
            </a:r>
          </a:p>
        </p:txBody>
      </p:sp>
      <p:pic>
        <p:nvPicPr>
          <p:cNvPr id="3074" name="Picture 2"/>
          <p:cNvPicPr>
            <a:picLocks noChangeAspect="1" noChangeArrowheads="1"/>
          </p:cNvPicPr>
          <p:nvPr/>
        </p:nvPicPr>
        <p:blipFill>
          <a:blip r:embed="rId2" cstate="print"/>
          <a:srcRect/>
          <a:stretch>
            <a:fillRect/>
          </a:stretch>
        </p:blipFill>
        <p:spPr bwMode="auto">
          <a:xfrm>
            <a:off x="76200" y="1524000"/>
            <a:ext cx="3352800" cy="1483360"/>
          </a:xfrm>
          <a:prstGeom prst="rect">
            <a:avLst/>
          </a:prstGeom>
          <a:noFill/>
          <a:ln w="9525">
            <a:noFill/>
            <a:miter lim="800000"/>
            <a:headEnd/>
            <a:tailEnd/>
          </a:ln>
        </p:spPr>
      </p:pic>
      <p:pic>
        <p:nvPicPr>
          <p:cNvPr id="3075" name="Picture 3"/>
          <p:cNvPicPr>
            <a:picLocks noGrp="1" noChangeAspect="1" noChangeArrowheads="1"/>
          </p:cNvPicPr>
          <p:nvPr>
            <p:ph sz="quarter" idx="1"/>
          </p:nvPr>
        </p:nvPicPr>
        <p:blipFill>
          <a:blip r:embed="rId3" cstate="print"/>
          <a:srcRect/>
          <a:stretch>
            <a:fillRect/>
          </a:stretch>
        </p:blipFill>
        <p:spPr bwMode="auto">
          <a:xfrm>
            <a:off x="2708365" y="2430651"/>
            <a:ext cx="1828800" cy="309966"/>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72440" y="3918204"/>
            <a:ext cx="2628900" cy="368046"/>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457200" y="4598255"/>
            <a:ext cx="3209925" cy="57614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457200" y="5486400"/>
            <a:ext cx="3165565" cy="914400"/>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6409424" y="381000"/>
            <a:ext cx="2734576" cy="6477000"/>
          </a:xfrm>
          <a:prstGeom prst="rect">
            <a:avLst/>
          </a:prstGeom>
          <a:noFill/>
          <a:ln w="9525">
            <a:noFill/>
            <a:miter lim="800000"/>
            <a:headEnd/>
            <a:tailEnd/>
          </a:ln>
        </p:spPr>
      </p:pic>
      <p:cxnSp>
        <p:nvCxnSpPr>
          <p:cNvPr id="4" name="直接箭头连接符 3"/>
          <p:cNvCxnSpPr/>
          <p:nvPr/>
        </p:nvCxnSpPr>
        <p:spPr>
          <a:xfrm flipH="1">
            <a:off x="2790723" y="3609890"/>
            <a:ext cx="457200" cy="32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278403" y="3466526"/>
            <a:ext cx="2348909" cy="286728"/>
          </a:xfrm>
          <a:prstGeom prst="rect">
            <a:avLst/>
          </a:prstGeom>
          <a:solidFill>
            <a:srgbClr val="FFFF00"/>
          </a:solidFill>
        </p:spPr>
        <p:txBody>
          <a:bodyPr vert="horz" anchor="ctr">
            <a:normAutofit fontScale="70000" lnSpcReduction="200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zh-CN" altLang="en-US" sz="2000" dirty="0"/>
              <a:t>^</a:t>
            </a:r>
            <a:r>
              <a:rPr lang="en-US" altLang="zh-CN" sz="2000" dirty="0"/>
              <a:t> to represent </a:t>
            </a:r>
            <a:r>
              <a:rPr lang="en-US" sz="2000" dirty="0"/>
              <a:t>unit vector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30992" y="3272435"/>
            <a:ext cx="4188608" cy="2087548"/>
          </a:xfrm>
          <a:prstGeom prst="rect">
            <a:avLst/>
          </a:prstGeom>
        </p:spPr>
      </p:pic>
      <p:sp>
        <p:nvSpPr>
          <p:cNvPr id="2" name="Title 1"/>
          <p:cNvSpPr>
            <a:spLocks noGrp="1"/>
          </p:cNvSpPr>
          <p:nvPr>
            <p:ph type="title"/>
          </p:nvPr>
        </p:nvSpPr>
        <p:spPr>
          <a:xfrm>
            <a:off x="612648" y="-76200"/>
            <a:ext cx="8153400" cy="990600"/>
          </a:xfrm>
        </p:spPr>
        <p:txBody>
          <a:bodyPr/>
          <a:lstStyle/>
          <a:p>
            <a:r>
              <a:rPr lang="en-US" dirty="0"/>
              <a:t>Divergence of a Vector Field</a:t>
            </a:r>
          </a:p>
        </p:txBody>
      </p:sp>
      <mc:AlternateContent xmlns:mc="http://schemas.openxmlformats.org/markup-compatibility/2006" xmlns:a14="http://schemas.microsoft.com/office/drawing/2010/main">
        <mc:Choice Requires="a14">
          <p:sp>
            <p:nvSpPr>
              <p:cNvPr id="5" name="TextBox 4"/>
              <p:cNvSpPr txBox="1"/>
              <p:nvPr/>
            </p:nvSpPr>
            <p:spPr>
              <a:xfrm>
                <a:off x="304800" y="1600200"/>
                <a:ext cx="3888244" cy="771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div</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lim>
                          </m:limLow>
                        </m:fName>
                        <m:e>
                          <m:f>
                            <m:fPr>
                              <m:ctrlPr>
                                <a:rPr lang="en-US" sz="2400" i="1">
                                  <a:latin typeface="Cambria Math" panose="02040503050406030204" pitchFamily="18" charset="0"/>
                                  <a:ea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𝑬</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b="1" i="1">
                                      <a:latin typeface="Cambria Math" panose="02040503050406030204" pitchFamily="18" charset="0"/>
                                      <a:ea typeface="Cambria Math" panose="02040503050406030204" pitchFamily="18" charset="0"/>
                                    </a:rPr>
                                    <m:t>𝑺</m:t>
                                  </m:r>
                                </m:e>
                              </m:nary>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den>
                          </m:f>
                        </m:e>
                      </m:func>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4800" y="1600200"/>
                <a:ext cx="3888244" cy="7717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37496" y="1878353"/>
                <a:ext cx="147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37496" y="1878353"/>
                <a:ext cx="147797" cy="215444"/>
              </a:xfrm>
              <a:prstGeom prst="rect">
                <a:avLst/>
              </a:prstGeom>
              <a:blipFill rotWithShape="0">
                <a:blip r:embed="rId4" cstate="print"/>
                <a:stretch>
                  <a:fillRect l="-25000" r="-20833" b="-8571"/>
                </a:stretch>
              </a:blipFill>
            </p:spPr>
            <p:txBody>
              <a:bodyPr/>
              <a:lstStyle/>
              <a:p>
                <a:r>
                  <a:rPr lang="en-US">
                    <a:noFill/>
                  </a:rPr>
                  <a:t> </a:t>
                </a:r>
              </a:p>
            </p:txBody>
          </p:sp>
        </mc:Fallback>
      </mc:AlternateContent>
      <p:pic>
        <p:nvPicPr>
          <p:cNvPr id="8" name="Picture 7"/>
          <p:cNvPicPr>
            <a:picLocks noChangeAspect="1"/>
          </p:cNvPicPr>
          <p:nvPr/>
        </p:nvPicPr>
        <p:blipFill>
          <a:blip r:embed="rId5" cstate="print"/>
          <a:stretch>
            <a:fillRect/>
          </a:stretch>
        </p:blipFill>
        <p:spPr>
          <a:xfrm>
            <a:off x="5638800" y="1578864"/>
            <a:ext cx="3415500" cy="3582534"/>
          </a:xfrm>
          <a:prstGeom prst="rect">
            <a:avLst/>
          </a:prstGeom>
        </p:spPr>
      </p:pic>
      <p:pic>
        <p:nvPicPr>
          <p:cNvPr id="9" name="Picture 8"/>
          <p:cNvPicPr>
            <a:picLocks noChangeAspect="1"/>
          </p:cNvPicPr>
          <p:nvPr/>
        </p:nvPicPr>
        <p:blipFill rotWithShape="1">
          <a:blip r:embed="rId6" cstate="print"/>
          <a:srcRect r="-253" b="782"/>
          <a:stretch/>
        </p:blipFill>
        <p:spPr>
          <a:xfrm>
            <a:off x="304800" y="5486108"/>
            <a:ext cx="1828800" cy="279099"/>
          </a:xfrm>
          <a:prstGeom prst="rect">
            <a:avLst/>
          </a:prstGeom>
        </p:spPr>
      </p:pic>
      <p:sp>
        <p:nvSpPr>
          <p:cNvPr id="11" name="TextBox 10"/>
          <p:cNvSpPr txBox="1"/>
          <p:nvPr/>
        </p:nvSpPr>
        <p:spPr>
          <a:xfrm>
            <a:off x="2541022" y="3263696"/>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1</a:t>
            </a:r>
          </a:p>
        </p:txBody>
      </p:sp>
      <p:pic>
        <p:nvPicPr>
          <p:cNvPr id="10" name="Picture 9"/>
          <p:cNvPicPr>
            <a:picLocks noChangeAspect="1"/>
          </p:cNvPicPr>
          <p:nvPr/>
        </p:nvPicPr>
        <p:blipFill>
          <a:blip r:embed="rId7" cstate="print"/>
          <a:stretch>
            <a:fillRect/>
          </a:stretch>
        </p:blipFill>
        <p:spPr>
          <a:xfrm>
            <a:off x="306920" y="5947773"/>
            <a:ext cx="2484000" cy="572300"/>
          </a:xfrm>
          <a:prstGeom prst="rect">
            <a:avLst/>
          </a:prstGeom>
        </p:spPr>
      </p:pic>
      <p:sp>
        <p:nvSpPr>
          <p:cNvPr id="13" name="TextBox 12"/>
          <p:cNvSpPr txBox="1"/>
          <p:nvPr/>
        </p:nvSpPr>
        <p:spPr>
          <a:xfrm>
            <a:off x="2541021" y="5343964"/>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2</a:t>
            </a:r>
          </a:p>
        </p:txBody>
      </p:sp>
      <p:pic>
        <p:nvPicPr>
          <p:cNvPr id="14" name="Picture 13"/>
          <p:cNvPicPr>
            <a:picLocks noChangeAspect="1"/>
          </p:cNvPicPr>
          <p:nvPr/>
        </p:nvPicPr>
        <p:blipFill>
          <a:blip r:embed="rId8" cstate="print"/>
          <a:stretch>
            <a:fillRect/>
          </a:stretch>
        </p:blipFill>
        <p:spPr>
          <a:xfrm>
            <a:off x="3448433" y="5996273"/>
            <a:ext cx="2561625" cy="523800"/>
          </a:xfrm>
          <a:prstGeom prst="rect">
            <a:avLst/>
          </a:prstGeom>
        </p:spPr>
      </p:pic>
      <p:pic>
        <p:nvPicPr>
          <p:cNvPr id="7" name="图片 6"/>
          <p:cNvPicPr>
            <a:picLocks noChangeAspect="1"/>
          </p:cNvPicPr>
          <p:nvPr/>
        </p:nvPicPr>
        <p:blipFill>
          <a:blip r:embed="rId9"/>
          <a:stretch>
            <a:fillRect/>
          </a:stretch>
        </p:blipFill>
        <p:spPr>
          <a:xfrm>
            <a:off x="152400" y="2414639"/>
            <a:ext cx="5182049" cy="685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Divergence</a:t>
            </a:r>
          </a:p>
        </p:txBody>
      </p:sp>
      <p:pic>
        <p:nvPicPr>
          <p:cNvPr id="5" name="Picture 4"/>
          <p:cNvPicPr>
            <a:picLocks noChangeAspect="1"/>
          </p:cNvPicPr>
          <p:nvPr/>
        </p:nvPicPr>
        <p:blipFill>
          <a:blip r:embed="rId2" cstate="print"/>
          <a:stretch>
            <a:fillRect/>
          </a:stretch>
        </p:blipFill>
        <p:spPr>
          <a:xfrm>
            <a:off x="643128" y="1752600"/>
            <a:ext cx="2600438" cy="1193100"/>
          </a:xfrm>
          <a:prstGeom prst="rect">
            <a:avLst/>
          </a:prstGeom>
        </p:spPr>
      </p:pic>
      <p:pic>
        <p:nvPicPr>
          <p:cNvPr id="6" name="Picture 5"/>
          <p:cNvPicPr>
            <a:picLocks noChangeAspect="1"/>
          </p:cNvPicPr>
          <p:nvPr/>
        </p:nvPicPr>
        <p:blipFill>
          <a:blip r:embed="rId3" cstate="print"/>
          <a:stretch>
            <a:fillRect/>
          </a:stretch>
        </p:blipFill>
        <p:spPr>
          <a:xfrm>
            <a:off x="612648" y="3226500"/>
            <a:ext cx="4347000" cy="1164000"/>
          </a:xfrm>
          <a:prstGeom prst="rect">
            <a:avLst/>
          </a:prstGeom>
        </p:spPr>
      </p:pic>
      <p:pic>
        <p:nvPicPr>
          <p:cNvPr id="7" name="Picture 6"/>
          <p:cNvPicPr>
            <a:picLocks noChangeAspect="1"/>
          </p:cNvPicPr>
          <p:nvPr/>
        </p:nvPicPr>
        <p:blipFill>
          <a:blip r:embed="rId4" cstate="print"/>
          <a:stretch>
            <a:fillRect/>
          </a:stretch>
        </p:blipFill>
        <p:spPr>
          <a:xfrm>
            <a:off x="612648" y="4607540"/>
            <a:ext cx="1668938" cy="281300"/>
          </a:xfrm>
          <a:prstGeom prst="rect">
            <a:avLst/>
          </a:prstGeom>
        </p:spPr>
      </p:pic>
      <p:pic>
        <p:nvPicPr>
          <p:cNvPr id="8" name="Picture 7"/>
          <p:cNvPicPr>
            <a:picLocks noChangeAspect="1"/>
          </p:cNvPicPr>
          <p:nvPr/>
        </p:nvPicPr>
        <p:blipFill>
          <a:blip r:embed="rId5" cstate="print"/>
          <a:stretch>
            <a:fillRect/>
          </a:stretch>
        </p:blipFill>
        <p:spPr>
          <a:xfrm>
            <a:off x="643128" y="5181600"/>
            <a:ext cx="2639250" cy="552900"/>
          </a:xfrm>
          <a:prstGeom prst="rect">
            <a:avLst/>
          </a:prstGeom>
        </p:spPr>
      </p:pic>
    </p:spTree>
    <p:extLst>
      <p:ext uri="{BB962C8B-B14F-4D97-AF65-F5344CB8AC3E}">
        <p14:creationId xmlns:p14="http://schemas.microsoft.com/office/powerpoint/2010/main" val="2794345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normAutofit/>
          </a:bodyPr>
          <a:lstStyle/>
          <a:p>
            <a:r>
              <a:rPr lang="en-US" dirty="0"/>
              <a:t>Physical Meaning of Divergence</a:t>
            </a:r>
          </a:p>
        </p:txBody>
      </p:sp>
      <p:pic>
        <p:nvPicPr>
          <p:cNvPr id="6148" name="Picture 4"/>
          <p:cNvPicPr>
            <a:picLocks noChangeAspect="1" noChangeArrowheads="1"/>
          </p:cNvPicPr>
          <p:nvPr/>
        </p:nvPicPr>
        <p:blipFill rotWithShape="1">
          <a:blip r:embed="rId2" cstate="print"/>
          <a:srcRect t="61413"/>
          <a:stretch/>
        </p:blipFill>
        <p:spPr bwMode="auto">
          <a:xfrm>
            <a:off x="914400" y="1677095"/>
            <a:ext cx="7391400" cy="28337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p:cNvSpPr txBox="1"/>
              <p:nvPr/>
            </p:nvSpPr>
            <p:spPr>
              <a:xfrm>
                <a:off x="1625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&gt;0</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625644" y="4714784"/>
                <a:ext cx="2641556" cy="369332"/>
              </a:xfrm>
              <a:prstGeom prst="rect">
                <a:avLst/>
              </a:prstGeom>
              <a:blipFill rotWithShape="0">
                <a:blip r:embed="rId3" cstate="print"/>
                <a:stretch>
                  <a:fillRect l="-2079" r="-2079" b="-24590"/>
                </a:stretch>
              </a:blipFill>
            </p:spPr>
            <p:txBody>
              <a:bodyPr/>
              <a:lstStyle/>
              <a:p>
                <a:r>
                  <a:rPr lang="en-US">
                    <a:noFill/>
                  </a:rPr>
                  <a:t> </a:t>
                </a:r>
              </a:p>
            </p:txBody>
          </p:sp>
        </mc:Fallback>
      </mc:AlternateContent>
      <p:sp>
        <p:nvSpPr>
          <p:cNvPr id="3" name="Oval 2"/>
          <p:cNvSpPr/>
          <p:nvPr/>
        </p:nvSpPr>
        <p:spPr>
          <a:xfrm>
            <a:off x="2159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0"/>
          </p:cNvCxnSpPr>
          <p:nvPr/>
        </p:nvCxnSpPr>
        <p:spPr>
          <a:xfrm flipV="1">
            <a:off x="22352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352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1968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019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2700000" flipV="1">
            <a:off x="24112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8900000">
            <a:off x="24286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8900000" flipH="1" flipV="1">
            <a:off x="2052393" y="5715001"/>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flipH="1">
            <a:off x="2069853" y="60828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30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30208" y="5224681"/>
                <a:ext cx="1405769" cy="400110"/>
              </a:xfrm>
              <a:prstGeom prst="rect">
                <a:avLst/>
              </a:prstGeom>
              <a:blipFill rotWithShape="0">
                <a:blip r:embed="rId4" cstate="print"/>
                <a:stretch>
                  <a:fillRect b="-7576"/>
                </a:stretch>
              </a:blipFill>
            </p:spPr>
            <p:txBody>
              <a:bodyPr/>
              <a:lstStyle/>
              <a:p>
                <a:r>
                  <a:rPr lang="en-US">
                    <a:noFill/>
                  </a:rPr>
                  <a:t> </a:t>
                </a:r>
              </a:p>
            </p:txBody>
          </p:sp>
        </mc:Fallback>
      </mc:AlternateContent>
      <p:cxnSp>
        <p:nvCxnSpPr>
          <p:cNvPr id="19" name="Straight Arrow Connector 18"/>
          <p:cNvCxnSpPr/>
          <p:nvPr/>
        </p:nvCxnSpPr>
        <p:spPr>
          <a:xfrm flipH="1" flipV="1">
            <a:off x="1549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530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22" idx="0"/>
          </p:cNvCxnSpPr>
          <p:nvPr/>
        </p:nvCxnSpPr>
        <p:spPr>
          <a:xfrm flipV="1">
            <a:off x="3606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068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3340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3873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2700000" flipV="1">
            <a:off x="37828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8900000">
            <a:off x="3800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8900000">
            <a:off x="3423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2700000" flipV="1">
            <a:off x="3441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816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&lt;0</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816644" y="4714784"/>
                <a:ext cx="2641556" cy="369332"/>
              </a:xfrm>
              <a:prstGeom prst="rect">
                <a:avLst/>
              </a:prstGeom>
              <a:blipFill rotWithShape="0">
                <a:blip r:embed="rId5" cstate="print"/>
                <a:stretch>
                  <a:fillRect l="-1843" r="-2074" b="-24590"/>
                </a:stretch>
              </a:blipFill>
            </p:spPr>
            <p:txBody>
              <a:bodyPr/>
              <a:lstStyle/>
              <a:p>
                <a:r>
                  <a:rPr lang="en-US">
                    <a:noFill/>
                  </a:rPr>
                  <a:t> </a:t>
                </a:r>
              </a:p>
            </p:txBody>
          </p:sp>
        </mc:Fallback>
      </mc:AlternateContent>
      <p:sp>
        <p:nvSpPr>
          <p:cNvPr id="32" name="Oval 31"/>
          <p:cNvSpPr/>
          <p:nvPr/>
        </p:nvSpPr>
        <p:spPr>
          <a:xfrm>
            <a:off x="6350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6426244" y="56388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4262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1595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6929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2700000" flipH="1">
            <a:off x="66022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8900000" flipH="1" flipV="1">
            <a:off x="6619689" y="6082876"/>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8900000">
            <a:off x="62433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2700000" flipV="1">
            <a:off x="62608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4721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4721208" y="5224681"/>
                <a:ext cx="1405769" cy="400110"/>
              </a:xfrm>
              <a:prstGeom prst="rect">
                <a:avLst/>
              </a:prstGeom>
              <a:blipFill rotWithShape="0">
                <a:blip r:embed="rId6" cstate="print"/>
                <a:stretch>
                  <a:fillRect b="-7576"/>
                </a:stretch>
              </a:blipFill>
            </p:spPr>
            <p:txBody>
              <a:bodyPr/>
              <a:lstStyle/>
              <a:p>
                <a:r>
                  <a:rPr lang="en-US">
                    <a:noFill/>
                  </a:rPr>
                  <a:t> </a:t>
                </a:r>
              </a:p>
            </p:txBody>
          </p:sp>
        </mc:Fallback>
      </mc:AlternateContent>
      <p:cxnSp>
        <p:nvCxnSpPr>
          <p:cNvPr id="42" name="Straight Arrow Connector 41"/>
          <p:cNvCxnSpPr/>
          <p:nvPr/>
        </p:nvCxnSpPr>
        <p:spPr>
          <a:xfrm flipH="1" flipV="1">
            <a:off x="5740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721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3" idx="0"/>
          </p:cNvCxnSpPr>
          <p:nvPr/>
        </p:nvCxnSpPr>
        <p:spPr>
          <a:xfrm flipV="1">
            <a:off x="7797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7978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7531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8064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2700000" flipH="1">
            <a:off x="79738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8900000">
            <a:off x="7991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8900000">
            <a:off x="7614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2700000" flipV="1">
            <a:off x="7632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1201606" y="2743200"/>
            <a:ext cx="855794"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191000" y="3048000"/>
            <a:ext cx="609600"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469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ppt_x"/>
                                          </p:val>
                                        </p:tav>
                                        <p:tav tm="100000">
                                          <p:val>
                                            <p:strVal val="#ppt_x"/>
                                          </p:val>
                                        </p:tav>
                                      </p:tavLst>
                                    </p:anim>
                                    <p:anim calcmode="lin" valueType="num">
                                      <p:cBhvr additive="base">
                                        <p:cTn id="106" dur="500" fill="hold"/>
                                        <p:tgtEl>
                                          <p:spTgt spid="31"/>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additive="base">
                                        <p:cTn id="117" dur="500" fill="hold"/>
                                        <p:tgtEl>
                                          <p:spTgt spid="34"/>
                                        </p:tgtEl>
                                        <p:attrNameLst>
                                          <p:attrName>ppt_x</p:attrName>
                                        </p:attrNameLst>
                                      </p:cBhvr>
                                      <p:tavLst>
                                        <p:tav tm="0">
                                          <p:val>
                                            <p:strVal val="#ppt_x"/>
                                          </p:val>
                                        </p:tav>
                                        <p:tav tm="100000">
                                          <p:val>
                                            <p:strVal val="#ppt_x"/>
                                          </p:val>
                                        </p:tav>
                                      </p:tavLst>
                                    </p:anim>
                                    <p:anim calcmode="lin" valueType="num">
                                      <p:cBhvr additive="base">
                                        <p:cTn id="118" dur="500" fill="hold"/>
                                        <p:tgtEl>
                                          <p:spTgt spid="34"/>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additive="base">
                                        <p:cTn id="125" dur="500" fill="hold"/>
                                        <p:tgtEl>
                                          <p:spTgt spid="36"/>
                                        </p:tgtEl>
                                        <p:attrNameLst>
                                          <p:attrName>ppt_x</p:attrName>
                                        </p:attrNameLst>
                                      </p:cBhvr>
                                      <p:tavLst>
                                        <p:tav tm="0">
                                          <p:val>
                                            <p:strVal val="#ppt_x"/>
                                          </p:val>
                                        </p:tav>
                                        <p:tav tm="100000">
                                          <p:val>
                                            <p:strVal val="#ppt_x"/>
                                          </p:val>
                                        </p:tav>
                                      </p:tavLst>
                                    </p:anim>
                                    <p:anim calcmode="lin" valueType="num">
                                      <p:cBhvr additive="base">
                                        <p:cTn id="126" dur="500" fill="hold"/>
                                        <p:tgtEl>
                                          <p:spTgt spid="3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additive="base">
                                        <p:cTn id="129" dur="500" fill="hold"/>
                                        <p:tgtEl>
                                          <p:spTgt spid="37"/>
                                        </p:tgtEl>
                                        <p:attrNameLst>
                                          <p:attrName>ppt_x</p:attrName>
                                        </p:attrNameLst>
                                      </p:cBhvr>
                                      <p:tavLst>
                                        <p:tav tm="0">
                                          <p:val>
                                            <p:strVal val="#ppt_x"/>
                                          </p:val>
                                        </p:tav>
                                        <p:tav tm="100000">
                                          <p:val>
                                            <p:strVal val="#ppt_x"/>
                                          </p:val>
                                        </p:tav>
                                      </p:tavLst>
                                    </p:anim>
                                    <p:anim calcmode="lin" valueType="num">
                                      <p:cBhvr additive="base">
                                        <p:cTn id="130" dur="500" fill="hold"/>
                                        <p:tgtEl>
                                          <p:spTgt spid="37"/>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500" fill="hold"/>
                                        <p:tgtEl>
                                          <p:spTgt spid="38"/>
                                        </p:tgtEl>
                                        <p:attrNameLst>
                                          <p:attrName>ppt_x</p:attrName>
                                        </p:attrNameLst>
                                      </p:cBhvr>
                                      <p:tavLst>
                                        <p:tav tm="0">
                                          <p:val>
                                            <p:strVal val="#ppt_x"/>
                                          </p:val>
                                        </p:tav>
                                        <p:tav tm="100000">
                                          <p:val>
                                            <p:strVal val="#ppt_x"/>
                                          </p:val>
                                        </p:tav>
                                      </p:tavLst>
                                    </p:anim>
                                    <p:anim calcmode="lin" valueType="num">
                                      <p:cBhvr additive="base">
                                        <p:cTn id="134" dur="500" fill="hold"/>
                                        <p:tgtEl>
                                          <p:spTgt spid="3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fill="hold"/>
                                        <p:tgtEl>
                                          <p:spTgt spid="39"/>
                                        </p:tgtEl>
                                        <p:attrNameLst>
                                          <p:attrName>ppt_x</p:attrName>
                                        </p:attrNameLst>
                                      </p:cBhvr>
                                      <p:tavLst>
                                        <p:tav tm="0">
                                          <p:val>
                                            <p:strVal val="#ppt_x"/>
                                          </p:val>
                                        </p:tav>
                                        <p:tav tm="100000">
                                          <p:val>
                                            <p:strVal val="#ppt_x"/>
                                          </p:val>
                                        </p:tav>
                                      </p:tavLst>
                                    </p:anim>
                                    <p:anim calcmode="lin" valueType="num">
                                      <p:cBhvr additive="base">
                                        <p:cTn id="138" dur="500" fill="hold"/>
                                        <p:tgtEl>
                                          <p:spTgt spid="39"/>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40"/>
                                        </p:tgtEl>
                                        <p:attrNameLst>
                                          <p:attrName>style.visibility</p:attrName>
                                        </p:attrNameLst>
                                      </p:cBhvr>
                                      <p:to>
                                        <p:strVal val="visible"/>
                                      </p:to>
                                    </p:set>
                                    <p:anim calcmode="lin" valueType="num">
                                      <p:cBhvr additive="base">
                                        <p:cTn id="141" dur="500" fill="hold"/>
                                        <p:tgtEl>
                                          <p:spTgt spid="40"/>
                                        </p:tgtEl>
                                        <p:attrNameLst>
                                          <p:attrName>ppt_x</p:attrName>
                                        </p:attrNameLst>
                                      </p:cBhvr>
                                      <p:tavLst>
                                        <p:tav tm="0">
                                          <p:val>
                                            <p:strVal val="#ppt_x"/>
                                          </p:val>
                                        </p:tav>
                                        <p:tav tm="100000">
                                          <p:val>
                                            <p:strVal val="#ppt_x"/>
                                          </p:val>
                                        </p:tav>
                                      </p:tavLst>
                                    </p:anim>
                                    <p:anim calcmode="lin" valueType="num">
                                      <p:cBhvr additive="base">
                                        <p:cTn id="142" dur="500" fill="hold"/>
                                        <p:tgtEl>
                                          <p:spTgt spid="40"/>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additive="base">
                                        <p:cTn id="145" dur="500" fill="hold"/>
                                        <p:tgtEl>
                                          <p:spTgt spid="41"/>
                                        </p:tgtEl>
                                        <p:attrNameLst>
                                          <p:attrName>ppt_x</p:attrName>
                                        </p:attrNameLst>
                                      </p:cBhvr>
                                      <p:tavLst>
                                        <p:tav tm="0">
                                          <p:val>
                                            <p:strVal val="#ppt_x"/>
                                          </p:val>
                                        </p:tav>
                                        <p:tav tm="100000">
                                          <p:val>
                                            <p:strVal val="#ppt_x"/>
                                          </p:val>
                                        </p:tav>
                                      </p:tavLst>
                                    </p:anim>
                                    <p:anim calcmode="lin" valueType="num">
                                      <p:cBhvr additive="base">
                                        <p:cTn id="146" dur="500" fill="hold"/>
                                        <p:tgtEl>
                                          <p:spTgt spid="41"/>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42"/>
                                        </p:tgtEl>
                                        <p:attrNameLst>
                                          <p:attrName>style.visibility</p:attrName>
                                        </p:attrNameLst>
                                      </p:cBhvr>
                                      <p:to>
                                        <p:strVal val="visible"/>
                                      </p:to>
                                    </p:set>
                                    <p:anim calcmode="lin" valueType="num">
                                      <p:cBhvr additive="base">
                                        <p:cTn id="149" dur="500" fill="hold"/>
                                        <p:tgtEl>
                                          <p:spTgt spid="42"/>
                                        </p:tgtEl>
                                        <p:attrNameLst>
                                          <p:attrName>ppt_x</p:attrName>
                                        </p:attrNameLst>
                                      </p:cBhvr>
                                      <p:tavLst>
                                        <p:tav tm="0">
                                          <p:val>
                                            <p:strVal val="#ppt_x"/>
                                          </p:val>
                                        </p:tav>
                                        <p:tav tm="100000">
                                          <p:val>
                                            <p:strVal val="#ppt_x"/>
                                          </p:val>
                                        </p:tav>
                                      </p:tavLst>
                                    </p:anim>
                                    <p:anim calcmode="lin" valueType="num">
                                      <p:cBhvr additive="base">
                                        <p:cTn id="150" dur="500" fill="hold"/>
                                        <p:tgtEl>
                                          <p:spTgt spid="42"/>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 calcmode="lin" valueType="num">
                                      <p:cBhvr additive="base">
                                        <p:cTn id="153" dur="500" fill="hold"/>
                                        <p:tgtEl>
                                          <p:spTgt spid="43"/>
                                        </p:tgtEl>
                                        <p:attrNameLst>
                                          <p:attrName>ppt_x</p:attrName>
                                        </p:attrNameLst>
                                      </p:cBhvr>
                                      <p:tavLst>
                                        <p:tav tm="0">
                                          <p:val>
                                            <p:strVal val="#ppt_x"/>
                                          </p:val>
                                        </p:tav>
                                        <p:tav tm="100000">
                                          <p:val>
                                            <p:strVal val="#ppt_x"/>
                                          </p:val>
                                        </p:tav>
                                      </p:tavLst>
                                    </p:anim>
                                    <p:anim calcmode="lin" valueType="num">
                                      <p:cBhvr additive="base">
                                        <p:cTn id="154" dur="500" fill="hold"/>
                                        <p:tgtEl>
                                          <p:spTgt spid="43"/>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additive="base">
                                        <p:cTn id="157" dur="500" fill="hold"/>
                                        <p:tgtEl>
                                          <p:spTgt spid="44"/>
                                        </p:tgtEl>
                                        <p:attrNameLst>
                                          <p:attrName>ppt_x</p:attrName>
                                        </p:attrNameLst>
                                      </p:cBhvr>
                                      <p:tavLst>
                                        <p:tav tm="0">
                                          <p:val>
                                            <p:strVal val="#ppt_x"/>
                                          </p:val>
                                        </p:tav>
                                        <p:tav tm="100000">
                                          <p:val>
                                            <p:strVal val="#ppt_x"/>
                                          </p:val>
                                        </p:tav>
                                      </p:tavLst>
                                    </p:anim>
                                    <p:anim calcmode="lin" valueType="num">
                                      <p:cBhvr additive="base">
                                        <p:cTn id="158" dur="500" fill="hold"/>
                                        <p:tgtEl>
                                          <p:spTgt spid="44"/>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5"/>
                                        </p:tgtEl>
                                        <p:attrNameLst>
                                          <p:attrName>style.visibility</p:attrName>
                                        </p:attrNameLst>
                                      </p:cBhvr>
                                      <p:to>
                                        <p:strVal val="visible"/>
                                      </p:to>
                                    </p:set>
                                    <p:anim calcmode="lin" valueType="num">
                                      <p:cBhvr additive="base">
                                        <p:cTn id="161" dur="500" fill="hold"/>
                                        <p:tgtEl>
                                          <p:spTgt spid="45"/>
                                        </p:tgtEl>
                                        <p:attrNameLst>
                                          <p:attrName>ppt_x</p:attrName>
                                        </p:attrNameLst>
                                      </p:cBhvr>
                                      <p:tavLst>
                                        <p:tav tm="0">
                                          <p:val>
                                            <p:strVal val="#ppt_x"/>
                                          </p:val>
                                        </p:tav>
                                        <p:tav tm="100000">
                                          <p:val>
                                            <p:strVal val="#ppt_x"/>
                                          </p:val>
                                        </p:tav>
                                      </p:tavLst>
                                    </p:anim>
                                    <p:anim calcmode="lin" valueType="num">
                                      <p:cBhvr additive="base">
                                        <p:cTn id="162" dur="500" fill="hold"/>
                                        <p:tgtEl>
                                          <p:spTgt spid="45"/>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46"/>
                                        </p:tgtEl>
                                        <p:attrNameLst>
                                          <p:attrName>style.visibility</p:attrName>
                                        </p:attrNameLst>
                                      </p:cBhvr>
                                      <p:to>
                                        <p:strVal val="visible"/>
                                      </p:to>
                                    </p:set>
                                    <p:anim calcmode="lin" valueType="num">
                                      <p:cBhvr additive="base">
                                        <p:cTn id="165" dur="500" fill="hold"/>
                                        <p:tgtEl>
                                          <p:spTgt spid="46"/>
                                        </p:tgtEl>
                                        <p:attrNameLst>
                                          <p:attrName>ppt_x</p:attrName>
                                        </p:attrNameLst>
                                      </p:cBhvr>
                                      <p:tavLst>
                                        <p:tav tm="0">
                                          <p:val>
                                            <p:strVal val="#ppt_x"/>
                                          </p:val>
                                        </p:tav>
                                        <p:tav tm="100000">
                                          <p:val>
                                            <p:strVal val="#ppt_x"/>
                                          </p:val>
                                        </p:tav>
                                      </p:tavLst>
                                    </p:anim>
                                    <p:anim calcmode="lin" valueType="num">
                                      <p:cBhvr additive="base">
                                        <p:cTn id="166" dur="500" fill="hold"/>
                                        <p:tgtEl>
                                          <p:spTgt spid="46"/>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additive="base">
                                        <p:cTn id="169" dur="500" fill="hold"/>
                                        <p:tgtEl>
                                          <p:spTgt spid="47"/>
                                        </p:tgtEl>
                                        <p:attrNameLst>
                                          <p:attrName>ppt_x</p:attrName>
                                        </p:attrNameLst>
                                      </p:cBhvr>
                                      <p:tavLst>
                                        <p:tav tm="0">
                                          <p:val>
                                            <p:strVal val="#ppt_x"/>
                                          </p:val>
                                        </p:tav>
                                        <p:tav tm="100000">
                                          <p:val>
                                            <p:strVal val="#ppt_x"/>
                                          </p:val>
                                        </p:tav>
                                      </p:tavLst>
                                    </p:anim>
                                    <p:anim calcmode="lin" valueType="num">
                                      <p:cBhvr additive="base">
                                        <p:cTn id="170" dur="500" fill="hold"/>
                                        <p:tgtEl>
                                          <p:spTgt spid="47"/>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48"/>
                                        </p:tgtEl>
                                        <p:attrNameLst>
                                          <p:attrName>style.visibility</p:attrName>
                                        </p:attrNameLst>
                                      </p:cBhvr>
                                      <p:to>
                                        <p:strVal val="visible"/>
                                      </p:to>
                                    </p:set>
                                    <p:anim calcmode="lin" valueType="num">
                                      <p:cBhvr additive="base">
                                        <p:cTn id="173" dur="500" fill="hold"/>
                                        <p:tgtEl>
                                          <p:spTgt spid="48"/>
                                        </p:tgtEl>
                                        <p:attrNameLst>
                                          <p:attrName>ppt_x</p:attrName>
                                        </p:attrNameLst>
                                      </p:cBhvr>
                                      <p:tavLst>
                                        <p:tav tm="0">
                                          <p:val>
                                            <p:strVal val="#ppt_x"/>
                                          </p:val>
                                        </p:tav>
                                        <p:tav tm="100000">
                                          <p:val>
                                            <p:strVal val="#ppt_x"/>
                                          </p:val>
                                        </p:tav>
                                      </p:tavLst>
                                    </p:anim>
                                    <p:anim calcmode="lin" valueType="num">
                                      <p:cBhvr additive="base">
                                        <p:cTn id="174" dur="500" fill="hold"/>
                                        <p:tgtEl>
                                          <p:spTgt spid="48"/>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49"/>
                                        </p:tgtEl>
                                        <p:attrNameLst>
                                          <p:attrName>style.visibility</p:attrName>
                                        </p:attrNameLst>
                                      </p:cBhvr>
                                      <p:to>
                                        <p:strVal val="visible"/>
                                      </p:to>
                                    </p:set>
                                    <p:anim calcmode="lin" valueType="num">
                                      <p:cBhvr additive="base">
                                        <p:cTn id="177" dur="500" fill="hold"/>
                                        <p:tgtEl>
                                          <p:spTgt spid="49"/>
                                        </p:tgtEl>
                                        <p:attrNameLst>
                                          <p:attrName>ppt_x</p:attrName>
                                        </p:attrNameLst>
                                      </p:cBhvr>
                                      <p:tavLst>
                                        <p:tav tm="0">
                                          <p:val>
                                            <p:strVal val="#ppt_x"/>
                                          </p:val>
                                        </p:tav>
                                        <p:tav tm="100000">
                                          <p:val>
                                            <p:strVal val="#ppt_x"/>
                                          </p:val>
                                        </p:tav>
                                      </p:tavLst>
                                    </p:anim>
                                    <p:anim calcmode="lin" valueType="num">
                                      <p:cBhvr additive="base">
                                        <p:cTn id="178" dur="500" fill="hold"/>
                                        <p:tgtEl>
                                          <p:spTgt spid="49"/>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50"/>
                                        </p:tgtEl>
                                        <p:attrNameLst>
                                          <p:attrName>style.visibility</p:attrName>
                                        </p:attrNameLst>
                                      </p:cBhvr>
                                      <p:to>
                                        <p:strVal val="visible"/>
                                      </p:to>
                                    </p:set>
                                    <p:anim calcmode="lin" valueType="num">
                                      <p:cBhvr additive="base">
                                        <p:cTn id="181" dur="500" fill="hold"/>
                                        <p:tgtEl>
                                          <p:spTgt spid="50"/>
                                        </p:tgtEl>
                                        <p:attrNameLst>
                                          <p:attrName>ppt_x</p:attrName>
                                        </p:attrNameLst>
                                      </p:cBhvr>
                                      <p:tavLst>
                                        <p:tav tm="0">
                                          <p:val>
                                            <p:strVal val="#ppt_x"/>
                                          </p:val>
                                        </p:tav>
                                        <p:tav tm="100000">
                                          <p:val>
                                            <p:strVal val="#ppt_x"/>
                                          </p:val>
                                        </p:tav>
                                      </p:tavLst>
                                    </p:anim>
                                    <p:anim calcmode="lin" valueType="num">
                                      <p:cBhvr additive="base">
                                        <p:cTn id="182" dur="500" fill="hold"/>
                                        <p:tgtEl>
                                          <p:spTgt spid="50"/>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51"/>
                                        </p:tgtEl>
                                        <p:attrNameLst>
                                          <p:attrName>style.visibility</p:attrName>
                                        </p:attrNameLst>
                                      </p:cBhvr>
                                      <p:to>
                                        <p:strVal val="visible"/>
                                      </p:to>
                                    </p:set>
                                    <p:anim calcmode="lin" valueType="num">
                                      <p:cBhvr additive="base">
                                        <p:cTn id="185" dur="500" fill="hold"/>
                                        <p:tgtEl>
                                          <p:spTgt spid="51"/>
                                        </p:tgtEl>
                                        <p:attrNameLst>
                                          <p:attrName>ppt_x</p:attrName>
                                        </p:attrNameLst>
                                      </p:cBhvr>
                                      <p:tavLst>
                                        <p:tav tm="0">
                                          <p:val>
                                            <p:strVal val="#ppt_x"/>
                                          </p:val>
                                        </p:tav>
                                        <p:tav tm="100000">
                                          <p:val>
                                            <p:strVal val="#ppt_x"/>
                                          </p:val>
                                        </p:tav>
                                      </p:tavLst>
                                    </p:anim>
                                    <p:anim calcmode="lin" valueType="num">
                                      <p:cBhvr additive="base">
                                        <p:cTn id="18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7" grpId="0" animBg="1"/>
      <p:bldP spid="22" grpId="0" animBg="1"/>
      <p:bldP spid="31" grpId="0" animBg="1"/>
      <p:bldP spid="32" grpId="0" animBg="1"/>
      <p:bldP spid="41" grpId="0" animBg="1"/>
      <p:bldP spid="43" grpId="0" animBg="1"/>
      <p:bldP spid="52" grpId="0" animBg="1"/>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Divergence Theorem</a:t>
            </a:r>
          </a:p>
        </p:txBody>
      </p:sp>
      <p:sp>
        <p:nvSpPr>
          <p:cNvPr id="5" name="TextBox 4"/>
          <p:cNvSpPr txBox="1"/>
          <p:nvPr/>
        </p:nvSpPr>
        <p:spPr>
          <a:xfrm>
            <a:off x="952500" y="4953000"/>
            <a:ext cx="7239000" cy="830997"/>
          </a:xfrm>
          <a:prstGeom prst="rect">
            <a:avLst/>
          </a:prstGeom>
          <a:noFill/>
        </p:spPr>
        <p:txBody>
          <a:bodyPr wrap="square" rtlCol="0">
            <a:spAutoFit/>
          </a:bodyPr>
          <a:lstStyle/>
          <a:p>
            <a:r>
              <a:rPr lang="en-US" sz="2400" dirty="0">
                <a:solidFill>
                  <a:srgbClr val="FF0000"/>
                </a:solidFill>
              </a:rPr>
              <a:t>Useful tool for converting integration over a volume to one over the surface enclosing that volume, and vice versa</a:t>
            </a: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186656" y="2249853"/>
            <a:ext cx="6770688" cy="1788747"/>
          </a:xfrm>
          <a:prstGeom prst="rect">
            <a:avLst/>
          </a:prstGeom>
          <a:noFill/>
          <a:ln w="9525">
            <a:noFill/>
            <a:miter lim="800000"/>
            <a:headEnd/>
            <a:tailEnd/>
          </a:ln>
        </p:spPr>
      </p:pic>
      <p:sp>
        <p:nvSpPr>
          <p:cNvPr id="6" name="TextBox 5"/>
          <p:cNvSpPr txBox="1"/>
          <p:nvPr/>
        </p:nvSpPr>
        <p:spPr>
          <a:xfrm>
            <a:off x="1676400" y="3505200"/>
            <a:ext cx="4572000" cy="400110"/>
          </a:xfrm>
          <a:prstGeom prst="rect">
            <a:avLst/>
          </a:prstGeom>
          <a:noFill/>
        </p:spPr>
        <p:txBody>
          <a:bodyPr wrap="square" rtlCol="0">
            <a:spAutoFit/>
          </a:bodyPr>
          <a:lstStyle/>
          <a:p>
            <a:r>
              <a:rPr lang="en-US" altLang="zh-CN" sz="2000" dirty="0"/>
              <a:t>Obtained from the definition of divergence</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sz="quarter" idx="1"/>
          </p:nvPr>
        </p:nvPicPr>
        <p:blipFill>
          <a:blip r:embed="rId2" cstate="print"/>
          <a:srcRect/>
          <a:stretch>
            <a:fillRect/>
          </a:stretch>
        </p:blipFill>
        <p:spPr bwMode="auto">
          <a:xfrm>
            <a:off x="0" y="381000"/>
            <a:ext cx="4724400" cy="4911970"/>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4495799" y="1905000"/>
            <a:ext cx="4648201" cy="48406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2"/>
          <p:cNvPicPr>
            <a:picLocks noChangeAspect="1" noChangeArrowheads="1"/>
          </p:cNvPicPr>
          <p:nvPr/>
        </p:nvPicPr>
        <p:blipFill>
          <a:blip r:embed="rId3" cstate="print"/>
          <a:srcRect/>
          <a:stretch>
            <a:fillRect/>
          </a:stretch>
        </p:blipFill>
        <p:spPr bwMode="auto">
          <a:xfrm>
            <a:off x="35830" y="1617784"/>
            <a:ext cx="3000375" cy="2668905"/>
          </a:xfrm>
          <a:prstGeom prst="rect">
            <a:avLst/>
          </a:prstGeom>
          <a:noFill/>
          <a:ln w="9525">
            <a:noFill/>
            <a:miter lim="800000"/>
            <a:headEnd/>
            <a:tailEnd/>
          </a:ln>
        </p:spPr>
      </p:pic>
      <p:pic>
        <p:nvPicPr>
          <p:cNvPr id="6" name="Picture 2"/>
          <p:cNvPicPr>
            <a:picLocks noChangeAspect="1" noChangeArrowheads="1"/>
          </p:cNvPicPr>
          <p:nvPr/>
        </p:nvPicPr>
        <p:blipFill rotWithShape="1">
          <a:blip r:embed="rId4" cstate="print"/>
          <a:srcRect r="43502"/>
          <a:stretch/>
        </p:blipFill>
        <p:spPr bwMode="auto">
          <a:xfrm>
            <a:off x="457200" y="4481073"/>
            <a:ext cx="1658020" cy="60674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TextBox 6"/>
              <p:cNvSpPr txBox="1"/>
              <p:nvPr/>
            </p:nvSpPr>
            <p:spPr>
              <a:xfrm>
                <a:off x="3009401" y="4369522"/>
                <a:ext cx="414132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𝑞</m:t>
                          </m:r>
                        </m:num>
                        <m:den>
                          <m:r>
                            <a:rPr lang="en-US" sz="2400" b="0" i="1"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𝜋𝜀</m:t>
                          </m:r>
                        </m:den>
                      </m:f>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den>
                      </m:f>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den>
                      </m:f>
                      <m:d>
                        <m:dPr>
                          <m:ctrlPr>
                            <a:rPr lang="en-US" sz="2400" i="1" smtClean="0">
                              <a:latin typeface="Cambria Math" panose="02040503050406030204" pitchFamily="18" charset="0"/>
                              <a:ea typeface="Cambria Math" panose="02040503050406030204" pitchFamily="18" charset="0"/>
                            </a:rPr>
                          </m:ctrlPr>
                        </m:d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𝑅</m:t>
                                  </m:r>
                                </m:e>
                                <m:sup>
                                  <m:r>
                                    <a:rPr lang="en-US" sz="2400" i="1">
                                      <a:latin typeface="Cambria Math" panose="02040503050406030204" pitchFamily="18" charset="0"/>
                                      <a:ea typeface="Cambria Math" panose="02040503050406030204" pitchFamily="18" charset="0"/>
                                    </a:rPr>
                                    <m:t>2</m:t>
                                  </m:r>
                                </m:sup>
                              </m:sSup>
                            </m:den>
                          </m:f>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09401" y="4369522"/>
                <a:ext cx="4141327" cy="8298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620000" y="4573655"/>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0000" y="4573655"/>
                <a:ext cx="1116139" cy="369332"/>
              </a:xfrm>
              <a:prstGeom prst="rect">
                <a:avLst/>
              </a:prstGeom>
              <a:blipFill>
                <a:blip r:embed="rId6"/>
                <a:stretch>
                  <a:fillRect l="-8197" r="-8743" b="-34426"/>
                </a:stretch>
              </a:blipFill>
            </p:spPr>
            <p:txBody>
              <a:bodyPr/>
              <a:lstStyle/>
              <a:p>
                <a:r>
                  <a:rPr lang="zh-CN" altLang="en-US">
                    <a:noFill/>
                  </a:rPr>
                  <a:t> </a:t>
                </a:r>
              </a:p>
            </p:txBody>
          </p:sp>
        </mc:Fallback>
      </mc:AlternateContent>
      <p:pic>
        <p:nvPicPr>
          <p:cNvPr id="10" name="Picture 2"/>
          <p:cNvPicPr>
            <a:picLocks noGrp="1" noChangeAspect="1" noChangeArrowheads="1"/>
          </p:cNvPicPr>
          <p:nvPr>
            <p:ph sz="quarter" idx="1"/>
          </p:nvPr>
        </p:nvPicPr>
        <p:blipFill rotWithShape="1">
          <a:blip r:embed="rId7" cstate="print"/>
          <a:srcRect l="2310" t="8950" r="51547" b="35671"/>
          <a:stretch/>
        </p:blipFill>
        <p:spPr bwMode="auto">
          <a:xfrm>
            <a:off x="264077" y="5486400"/>
            <a:ext cx="2555323" cy="810217"/>
          </a:xfrm>
          <a:prstGeom prst="rect">
            <a:avLst/>
          </a:prstGeom>
          <a:noFill/>
          <a:ln w="9525">
            <a:noFill/>
            <a:miter lim="800000"/>
            <a:headEnd/>
            <a:tailEnd/>
          </a:ln>
        </p:spPr>
      </p:pic>
      <p:pic>
        <p:nvPicPr>
          <p:cNvPr id="11" name="Picture 2"/>
          <p:cNvPicPr>
            <a:picLocks noChangeAspect="1" noChangeArrowheads="1"/>
          </p:cNvPicPr>
          <p:nvPr/>
        </p:nvPicPr>
        <p:blipFill rotWithShape="1">
          <a:blip r:embed="rId7" cstate="print"/>
          <a:srcRect l="55147" t="17894" r="2987" b="56546"/>
          <a:stretch/>
        </p:blipFill>
        <p:spPr bwMode="auto">
          <a:xfrm>
            <a:off x="264076" y="6296617"/>
            <a:ext cx="2555323" cy="41215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2" name="TextBox 11"/>
              <p:cNvSpPr txBox="1"/>
              <p:nvPr/>
            </p:nvSpPr>
            <p:spPr>
              <a:xfrm>
                <a:off x="2907792" y="5417032"/>
                <a:ext cx="3336363"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i="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e>
                      </m:d>
                      <m:r>
                        <a:rPr lang="en-US" sz="2400" b="0" i="1" smtClean="0">
                          <a:latin typeface="Cambria Math" panose="02040503050406030204" pitchFamily="18" charset="0"/>
                          <a:ea typeface="Cambria Math" panose="02040503050406030204" pitchFamily="18" charset="0"/>
                        </a:rPr>
                        <m:t>𝑉</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𝑬</m:t>
                          </m:r>
                        </m:e>
                      </m:d>
                      <m:r>
                        <a:rPr lang="en-US" altLang="zh-CN" sz="2400" b="1" i="1">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𝜋</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𝑅</m:t>
                          </m:r>
                        </m:e>
                        <m:sup>
                          <m:r>
                            <a:rPr lang="en-US" altLang="zh-CN" sz="2400" b="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07792" y="5417032"/>
                <a:ext cx="3336363" cy="630109"/>
              </a:xfrm>
              <a:prstGeom prst="rect">
                <a:avLst/>
              </a:prstGeom>
              <a:blipFill rotWithShape="0">
                <a:blip r:embed="rId9"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649909" y="6280107"/>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649909" y="6280107"/>
                <a:ext cx="1116139" cy="369332"/>
              </a:xfrm>
              <a:prstGeom prst="rect">
                <a:avLst/>
              </a:prstGeom>
              <a:blipFill>
                <a:blip r:embed="rId10"/>
                <a:stretch>
                  <a:fillRect l="-8743" r="-8743" b="-34426"/>
                </a:stretch>
              </a:blipFill>
            </p:spPr>
            <p:txBody>
              <a:bodyPr/>
              <a:lstStyle/>
              <a:p>
                <a:r>
                  <a:rPr lang="zh-CN" altLang="en-US">
                    <a:noFill/>
                  </a:rPr>
                  <a:t> </a:t>
                </a:r>
              </a:p>
            </p:txBody>
          </p:sp>
        </mc:Fallback>
      </mc:AlternateContent>
      <p:pic>
        <p:nvPicPr>
          <p:cNvPr id="14" name="Picture 2"/>
          <p:cNvPicPr>
            <a:picLocks noChangeAspect="1" noChangeArrowheads="1"/>
          </p:cNvPicPr>
          <p:nvPr/>
        </p:nvPicPr>
        <p:blipFill rotWithShape="1">
          <a:blip r:embed="rId11" cstate="print"/>
          <a:srcRect l="7049" r="35429" b="81977"/>
          <a:stretch/>
        </p:blipFill>
        <p:spPr bwMode="auto">
          <a:xfrm>
            <a:off x="3786853" y="6236173"/>
            <a:ext cx="1447800" cy="457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6" name="TextBox 15"/>
              <p:cNvSpPr txBox="1"/>
              <p:nvPr/>
            </p:nvSpPr>
            <p:spPr>
              <a:xfrm>
                <a:off x="6578302" y="5434118"/>
                <a:ext cx="2156936" cy="6325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r>
                            <a:rPr lang="en-US" altLang="zh-CN" sz="2400" b="0" i="1" smtClean="0">
                              <a:latin typeface="Cambria Math" panose="02040503050406030204" pitchFamily="18" charset="0"/>
                              <a:ea typeface="Cambria Math" panose="02040503050406030204" pitchFamily="18" charset="0"/>
                            </a:rPr>
                            <m:t>𝑉</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𝜌</m:t>
                              </m:r>
                            </m:e>
                            <m:sub>
                              <m:r>
                                <a:rPr lang="en-US" altLang="zh-CN" sz="2400" b="0" i="1" smtClean="0">
                                  <a:latin typeface="Cambria Math" panose="02040503050406030204" pitchFamily="18" charset="0"/>
                                  <a:ea typeface="Cambria Math" panose="02040503050406030204" pitchFamily="18" charset="0"/>
                                </a:rPr>
                                <m:t>𝑣</m:t>
                              </m:r>
                            </m:sub>
                          </m:sSub>
                        </m:num>
                        <m:den>
                          <m:r>
                            <a:rPr lang="zh-CN" altLang="en-US" sz="2400" i="1">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578302" y="5434118"/>
                <a:ext cx="2156936" cy="632545"/>
              </a:xfrm>
              <a:prstGeom prst="rect">
                <a:avLst/>
              </a:prstGeom>
              <a:blipFill>
                <a:blip r:embed="rId1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13"/>
          <a:stretch>
            <a:fillRect/>
          </a:stretch>
        </p:blipFill>
        <p:spPr>
          <a:xfrm>
            <a:off x="2907792" y="1540632"/>
            <a:ext cx="6223091" cy="2371700"/>
          </a:xfrm>
          <a:prstGeom prst="rect">
            <a:avLst/>
          </a:prstGeom>
        </p:spPr>
      </p:pic>
    </p:spTree>
    <p:extLst>
      <p:ext uri="{BB962C8B-B14F-4D97-AF65-F5344CB8AC3E}">
        <p14:creationId xmlns:p14="http://schemas.microsoft.com/office/powerpoint/2010/main" val="22788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bg/>
                                          </p:spTgt>
                                        </p:tgtEl>
                                        <p:attrNameLst>
                                          <p:attrName>style.visibility</p:attrName>
                                        </p:attrNameLst>
                                      </p:cBhvr>
                                      <p:to>
                                        <p:strVal val="visible"/>
                                      </p:to>
                                    </p:set>
                                    <p:anim calcmode="lin" valueType="num">
                                      <p:cBhvr additive="base">
                                        <p:cTn id="27"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 calcmode="lin" valueType="num">
                                      <p:cBhvr additive="base">
                                        <p:cTn id="3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 calcmode="lin" valueType="num">
                                      <p:cBhvr additive="base">
                                        <p:cTn id="37"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bg/>
                                          </p:spTgt>
                                        </p:tgtEl>
                                        <p:attrNameLst>
                                          <p:attrName>style.visibility</p:attrName>
                                        </p:attrNameLst>
                                      </p:cBhvr>
                                      <p:to>
                                        <p:strVal val="visible"/>
                                      </p:to>
                                    </p:set>
                                    <p:anim calcmode="lin" valueType="num">
                                      <p:cBhvr additive="base">
                                        <p:cTn id="4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3">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 calcmode="lin" valueType="num">
                                      <p:cBhvr additive="base">
                                        <p:cTn id="5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allAtOnce" animBg="1"/>
      <p:bldP spid="13" grpId="0" build="allAtOnce" animBg="1"/>
      <p:bldP spid="16"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name="Equation" r:id="rId2" imgW="914400" imgH="190440" progId="Equation.3">
                  <p:embed/>
                </p:oleObj>
              </mc:Choice>
              <mc:Fallback>
                <p:oleObj name="Equation" r:id="rId2" imgW="914400" imgH="190440" progId="Equation.3">
                  <p:embed/>
                  <p:pic>
                    <p:nvPicPr>
                      <p:cNvPr id="0" name="Content Placeholder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200329"/>
          </a:xfrm>
          <a:prstGeom prst="rect">
            <a:avLst/>
          </a:prstGeom>
          <a:noFill/>
        </p:spPr>
        <p:txBody>
          <a:bodyPr wrap="square" rtlCol="0">
            <a:spAutoFit/>
          </a:bodyPr>
          <a:lstStyle/>
          <a:p>
            <a:r>
              <a:rPr lang="en-US" altLang="zh-CN" sz="2400" dirty="0"/>
              <a:t>From the last example, one may consider that a vector field with only R component and only varying with R purely has nonzero divergence at R = 0. Is this true?</a:t>
            </a:r>
            <a:endParaRPr lang="zh-CN" altLang="en-US" sz="2400" dirty="0"/>
          </a:p>
        </p:txBody>
      </p:sp>
      <p:pic>
        <p:nvPicPr>
          <p:cNvPr id="3" name="图片 2"/>
          <p:cNvPicPr>
            <a:picLocks noChangeAspect="1"/>
          </p:cNvPicPr>
          <p:nvPr/>
        </p:nvPicPr>
        <p:blipFill>
          <a:blip r:embed="rId4"/>
          <a:stretch>
            <a:fillRect/>
          </a:stretch>
        </p:blipFill>
        <p:spPr>
          <a:xfrm>
            <a:off x="838200" y="3657600"/>
            <a:ext cx="4503077" cy="1828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181600" cy="990600"/>
          </a:xfrm>
        </p:spPr>
        <p:txBody>
          <a:bodyPr/>
          <a:lstStyle/>
          <a:p>
            <a:r>
              <a:rPr lang="en-US" dirty="0"/>
              <a:t>Curl of a Vector Field</a:t>
            </a:r>
          </a:p>
        </p:txBody>
      </p:sp>
      <p:pic>
        <p:nvPicPr>
          <p:cNvPr id="10242" name="Picture 2"/>
          <p:cNvPicPr>
            <a:picLocks noChangeAspect="1" noChangeArrowheads="1"/>
          </p:cNvPicPr>
          <p:nvPr/>
        </p:nvPicPr>
        <p:blipFill>
          <a:blip r:embed="rId2" cstate="print"/>
          <a:srcRect/>
          <a:stretch>
            <a:fillRect/>
          </a:stretch>
        </p:blipFill>
        <p:spPr bwMode="auto">
          <a:xfrm>
            <a:off x="533400" y="1590735"/>
            <a:ext cx="2081213" cy="714375"/>
          </a:xfrm>
          <a:prstGeom prst="rect">
            <a:avLst/>
          </a:prstGeom>
          <a:noFill/>
          <a:ln w="9525">
            <a:noFill/>
            <a:miter lim="800000"/>
            <a:headEnd/>
            <a:tailEnd/>
          </a:ln>
        </p:spPr>
      </p:pic>
      <p:pic>
        <p:nvPicPr>
          <p:cNvPr id="10243" name="Picture 3"/>
          <p:cNvPicPr>
            <a:picLocks noGrp="1" noChangeAspect="1" noChangeArrowheads="1"/>
          </p:cNvPicPr>
          <p:nvPr>
            <p:ph sz="quarter" idx="1"/>
          </p:nvPr>
        </p:nvPicPr>
        <p:blipFill rotWithShape="1">
          <a:blip r:embed="rId3" cstate="print"/>
          <a:srcRect l="9375" r="9375" b="47185"/>
          <a:stretch/>
        </p:blipFill>
        <p:spPr bwMode="auto">
          <a:xfrm>
            <a:off x="533400" y="2275272"/>
            <a:ext cx="3962400" cy="1239393"/>
          </a:xfrm>
          <a:prstGeom prst="rect">
            <a:avLst/>
          </a:prstGeom>
          <a:noFill/>
          <a:ln w="9525">
            <a:noFill/>
            <a:miter lim="800000"/>
            <a:headEnd/>
            <a:tailEnd/>
          </a:ln>
        </p:spPr>
      </p:pic>
      <p:pic>
        <p:nvPicPr>
          <p:cNvPr id="10244" name="Picture 4"/>
          <p:cNvPicPr>
            <a:picLocks noChangeAspect="1" noChangeArrowheads="1"/>
          </p:cNvPicPr>
          <p:nvPr/>
        </p:nvPicPr>
        <p:blipFill rotWithShape="1">
          <a:blip r:embed="rId4" cstate="print"/>
          <a:srcRect/>
          <a:stretch/>
        </p:blipFill>
        <p:spPr bwMode="auto">
          <a:xfrm>
            <a:off x="5348284" y="-1"/>
            <a:ext cx="3643315" cy="6858001"/>
          </a:xfrm>
          <a:prstGeom prst="rect">
            <a:avLst/>
          </a:prstGeom>
          <a:noFill/>
          <a:ln w="9525">
            <a:noFill/>
            <a:miter lim="800000"/>
            <a:headEnd/>
            <a:tailEnd/>
          </a:ln>
        </p:spPr>
      </p:pic>
      <p:pic>
        <p:nvPicPr>
          <p:cNvPr id="8" name="Picture 3"/>
          <p:cNvPicPr>
            <a:picLocks noChangeAspect="1" noChangeArrowheads="1"/>
          </p:cNvPicPr>
          <p:nvPr/>
        </p:nvPicPr>
        <p:blipFill rotWithShape="1">
          <a:blip r:embed="rId3" cstate="print"/>
          <a:srcRect t="68190"/>
          <a:stretch/>
        </p:blipFill>
        <p:spPr bwMode="auto">
          <a:xfrm>
            <a:off x="273840" y="3581400"/>
            <a:ext cx="4876801" cy="746484"/>
          </a:xfrm>
          <a:prstGeom prst="rect">
            <a:avLst/>
          </a:prstGeom>
          <a:noFill/>
          <a:ln w="9525">
            <a:noFill/>
            <a:miter lim="800000"/>
            <a:headEnd/>
            <a:tailEnd/>
          </a:ln>
        </p:spPr>
      </p:pic>
      <p:cxnSp>
        <p:nvCxnSpPr>
          <p:cNvPr id="10" name="直接箭头连接符 9"/>
          <p:cNvCxnSpPr/>
          <p:nvPr/>
        </p:nvCxnSpPr>
        <p:spPr>
          <a:xfrm flipV="1">
            <a:off x="2362200" y="2028212"/>
            <a:ext cx="10668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2932" y="1794790"/>
            <a:ext cx="1752600" cy="400110"/>
          </a:xfrm>
          <a:prstGeom prst="rect">
            <a:avLst/>
          </a:prstGeom>
          <a:noFill/>
        </p:spPr>
        <p:txBody>
          <a:bodyPr wrap="square" rtlCol="0">
            <a:spAutoFit/>
          </a:bodyPr>
          <a:lstStyle/>
          <a:p>
            <a:r>
              <a:rPr lang="en-US" altLang="zh-CN" sz="2000" dirty="0">
                <a:solidFill>
                  <a:srgbClr val="FF0000"/>
                </a:solidFill>
              </a:rPr>
              <a:t>Right-hand rule</a:t>
            </a:r>
            <a:endParaRPr lang="zh-CN" altLang="en-US" sz="2000" dirty="0">
              <a:solidFill>
                <a:srgbClr val="FF0000"/>
              </a:solidFill>
            </a:endParaRPr>
          </a:p>
        </p:txBody>
      </p:sp>
      <p:pic>
        <p:nvPicPr>
          <p:cNvPr id="3" name="图片 2"/>
          <p:cNvPicPr>
            <a:picLocks noChangeAspect="1"/>
          </p:cNvPicPr>
          <p:nvPr/>
        </p:nvPicPr>
        <p:blipFill>
          <a:blip r:embed="rId5"/>
          <a:stretch>
            <a:fillRect/>
          </a:stretch>
        </p:blipFill>
        <p:spPr>
          <a:xfrm>
            <a:off x="381000" y="4327732"/>
            <a:ext cx="4343400" cy="253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Physical Meaning of Curl</a:t>
            </a:r>
          </a:p>
        </p:txBody>
      </p:sp>
      <mc:AlternateContent xmlns:mc="http://schemas.openxmlformats.org/markup-compatibility/2006" xmlns:a14="http://schemas.microsoft.com/office/drawing/2010/main">
        <mc:Choice Requires="a14">
          <p:sp>
            <p:nvSpPr>
              <p:cNvPr id="5" name="TextBox 4"/>
              <p:cNvSpPr txBox="1"/>
              <p:nvPr/>
            </p:nvSpPr>
            <p:spPr>
              <a:xfrm>
                <a:off x="990600" y="1981200"/>
                <a:ext cx="27746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990600" y="1981200"/>
                <a:ext cx="2774606" cy="369332"/>
              </a:xfrm>
              <a:prstGeom prst="rect">
                <a:avLst/>
              </a:prstGeom>
              <a:blipFill rotWithShape="0">
                <a:blip r:embed="rId2" cstate="print"/>
                <a:stretch>
                  <a:fillRect l="-1978" r="-1758" b="-24590"/>
                </a:stretch>
              </a:blipFill>
            </p:spPr>
            <p:txBody>
              <a:bodyPr/>
              <a:lstStyle/>
              <a:p>
                <a:r>
                  <a:rPr lang="en-US">
                    <a:noFill/>
                  </a:rPr>
                  <a:t> </a:t>
                </a:r>
              </a:p>
            </p:txBody>
          </p:sp>
        </mc:Fallback>
      </mc:AlternateContent>
      <p:sp>
        <p:nvSpPr>
          <p:cNvPr id="6" name="Oval 5"/>
          <p:cNvSpPr/>
          <p:nvPr/>
        </p:nvSpPr>
        <p:spPr>
          <a:xfrm>
            <a:off x="2397118" y="36780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2174051" y="35052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342758" y="39206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49518" y="3830401"/>
            <a:ext cx="117482" cy="131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9126" y="35718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97118" y="3554170"/>
            <a:ext cx="206672" cy="79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191541" y="37542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787519" y="32970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0400" y="2712873"/>
            <a:ext cx="5791200"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If curl of a vector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 point is not zero, this means the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has an </a:t>
            </a:r>
            <a:r>
              <a:rPr lang="en-US" sz="2400" dirty="0">
                <a:solidFill>
                  <a:srgbClr val="FF0000"/>
                </a:solidFill>
                <a:latin typeface="Times New Roman" panose="02020603050405020304" pitchFamily="18" charset="0"/>
                <a:cs typeface="Times New Roman" panose="02020603050405020304" pitchFamily="18" charset="0"/>
              </a:rPr>
              <a:t>overall</a:t>
            </a:r>
            <a:r>
              <a:rPr lang="en-US" sz="2400" dirty="0">
                <a:latin typeface="Times New Roman" panose="02020603050405020304" pitchFamily="18" charset="0"/>
                <a:cs typeface="Times New Roman" panose="02020603050405020304" pitchFamily="18" charset="0"/>
              </a:rPr>
              <a:t> rotational feature at this point. The direction of the curl is defined by the rotation direction</a:t>
            </a:r>
          </a:p>
        </p:txBody>
      </p:sp>
      <p:sp>
        <p:nvSpPr>
          <p:cNvPr id="17" name="Oval 5"/>
          <p:cNvSpPr/>
          <p:nvPr/>
        </p:nvSpPr>
        <p:spPr>
          <a:xfrm>
            <a:off x="2384554" y="51258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6"/>
          <p:cNvCxnSpPr/>
          <p:nvPr/>
        </p:nvCxnSpPr>
        <p:spPr>
          <a:xfrm flipV="1">
            <a:off x="2161487" y="49530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p:cNvCxnSpPr/>
          <p:nvPr/>
        </p:nvCxnSpPr>
        <p:spPr>
          <a:xfrm flipH="1" flipV="1">
            <a:off x="2330194" y="53684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9"/>
          <p:cNvCxnSpPr/>
          <p:nvPr/>
        </p:nvCxnSpPr>
        <p:spPr>
          <a:xfrm flipV="1">
            <a:off x="2536954" y="5278201"/>
            <a:ext cx="117482" cy="1319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0"/>
          <p:cNvCxnSpPr/>
          <p:nvPr/>
        </p:nvCxnSpPr>
        <p:spPr>
          <a:xfrm>
            <a:off x="2646562" y="50196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2"/>
          <p:cNvCxnSpPr/>
          <p:nvPr/>
        </p:nvCxnSpPr>
        <p:spPr>
          <a:xfrm flipH="1" flipV="1">
            <a:off x="2384554" y="5001970"/>
            <a:ext cx="206672" cy="798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p:nvPr/>
        </p:nvCxnSpPr>
        <p:spPr>
          <a:xfrm flipH="1" flipV="1">
            <a:off x="2178977" y="52020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5"/>
          <p:cNvCxnSpPr/>
          <p:nvPr/>
        </p:nvCxnSpPr>
        <p:spPr>
          <a:xfrm flipH="1" flipV="1">
            <a:off x="1774955" y="47448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4293513"/>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
        <p:nvSpPr>
          <p:cNvPr id="28" name="TextBox 27"/>
          <p:cNvSpPr txBox="1"/>
          <p:nvPr/>
        </p:nvSpPr>
        <p:spPr>
          <a:xfrm>
            <a:off x="838200" y="2895600"/>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660111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5"/>
          <p:cNvPicPr>
            <a:picLocks noChangeAspect="1" noChangeArrowheads="1"/>
          </p:cNvPicPr>
          <p:nvPr/>
        </p:nvPicPr>
        <p:blipFill>
          <a:blip r:embed="rId2" cstate="print"/>
          <a:srcRect/>
          <a:stretch>
            <a:fillRect/>
          </a:stretch>
        </p:blipFill>
        <p:spPr bwMode="auto">
          <a:xfrm>
            <a:off x="173182" y="1541024"/>
            <a:ext cx="3116580" cy="3086100"/>
          </a:xfrm>
          <a:prstGeom prst="rect">
            <a:avLst/>
          </a:prstGeom>
          <a:noFill/>
          <a:ln w="9525">
            <a:noFill/>
            <a:miter lim="800000"/>
            <a:headEnd/>
            <a:tailEnd/>
          </a:ln>
        </p:spPr>
      </p:pic>
      <p:pic>
        <p:nvPicPr>
          <p:cNvPr id="6" name="Picture 1"/>
          <p:cNvPicPr>
            <a:picLocks noChangeAspect="1" noChangeArrowheads="1"/>
          </p:cNvPicPr>
          <p:nvPr/>
        </p:nvPicPr>
        <p:blipFill rotWithShape="1">
          <a:blip r:embed="rId3" cstate="print"/>
          <a:srcRect r="39503"/>
          <a:stretch/>
        </p:blipFill>
        <p:spPr bwMode="auto">
          <a:xfrm>
            <a:off x="600456" y="5210678"/>
            <a:ext cx="1368552" cy="644634"/>
          </a:xfrm>
          <a:prstGeom prst="rect">
            <a:avLst/>
          </a:prstGeom>
          <a:noFill/>
          <a:ln w="9525">
            <a:noFill/>
            <a:miter lim="800000"/>
            <a:headEnd/>
            <a:tailEnd/>
          </a:ln>
        </p:spPr>
      </p:pic>
      <p:pic>
        <p:nvPicPr>
          <p:cNvPr id="12" name="Picture 2"/>
          <p:cNvPicPr>
            <a:picLocks noGrp="1" noChangeAspect="1" noChangeArrowheads="1"/>
          </p:cNvPicPr>
          <p:nvPr>
            <p:ph sz="quarter" idx="1"/>
          </p:nvPr>
        </p:nvPicPr>
        <p:blipFill rotWithShape="1">
          <a:blip r:embed="rId4" cstate="print"/>
          <a:srcRect t="75093" r="38458" b="6884"/>
          <a:stretch/>
        </p:blipFill>
        <p:spPr bwMode="auto">
          <a:xfrm>
            <a:off x="2954270" y="6289672"/>
            <a:ext cx="1548990" cy="457200"/>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728765" y="1523742"/>
            <a:ext cx="5342083" cy="2972058"/>
          </a:xfrm>
          <a:prstGeom prst="rect">
            <a:avLst/>
          </a:prstGeom>
        </p:spPr>
      </p:pic>
      <p:pic>
        <p:nvPicPr>
          <p:cNvPr id="4" name="图片 3"/>
          <p:cNvPicPr>
            <a:picLocks noChangeAspect="1"/>
          </p:cNvPicPr>
          <p:nvPr/>
        </p:nvPicPr>
        <p:blipFill>
          <a:blip r:embed="rId6"/>
          <a:stretch>
            <a:fillRect/>
          </a:stretch>
        </p:blipFill>
        <p:spPr>
          <a:xfrm>
            <a:off x="2694640" y="4904178"/>
            <a:ext cx="6094268" cy="1194836"/>
          </a:xfrm>
          <a:prstGeom prst="rect">
            <a:avLst/>
          </a:prstGeom>
        </p:spPr>
      </p:pic>
    </p:spTree>
    <p:extLst>
      <p:ext uri="{BB962C8B-B14F-4D97-AF65-F5344CB8AC3E}">
        <p14:creationId xmlns:p14="http://schemas.microsoft.com/office/powerpoint/2010/main" val="24738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Vector Operations</a:t>
            </a:r>
          </a:p>
        </p:txBody>
      </p:sp>
      <p:sp>
        <p:nvSpPr>
          <p:cNvPr id="5" name="TextBox 4"/>
          <p:cNvSpPr txBox="1"/>
          <p:nvPr/>
        </p:nvSpPr>
        <p:spPr>
          <a:xfrm>
            <a:off x="304800" y="1524000"/>
            <a:ext cx="2326854" cy="369332"/>
          </a:xfrm>
          <a:prstGeom prst="rect">
            <a:avLst/>
          </a:prstGeom>
          <a:noFill/>
        </p:spPr>
        <p:txBody>
          <a:bodyPr wrap="none" rtlCol="0">
            <a:spAutoFit/>
          </a:bodyPr>
          <a:lstStyle/>
          <a:p>
            <a:r>
              <a:rPr lang="en-US" dirty="0">
                <a:solidFill>
                  <a:schemeClr val="tx2"/>
                </a:solidFill>
              </a:rPr>
              <a:t>Equality of Two Vectors</a:t>
            </a:r>
          </a:p>
        </p:txBody>
      </p:sp>
      <p:sp>
        <p:nvSpPr>
          <p:cNvPr id="8" name="TextBox 7"/>
          <p:cNvSpPr txBox="1"/>
          <p:nvPr/>
        </p:nvSpPr>
        <p:spPr>
          <a:xfrm>
            <a:off x="6477000" y="1905000"/>
            <a:ext cx="2249083" cy="369332"/>
          </a:xfrm>
          <a:prstGeom prst="rect">
            <a:avLst/>
          </a:prstGeom>
          <a:noFill/>
        </p:spPr>
        <p:txBody>
          <a:bodyPr wrap="none" rtlCol="0">
            <a:spAutoFit/>
          </a:bodyPr>
          <a:lstStyle/>
          <a:p>
            <a:r>
              <a:rPr lang="en-US" dirty="0">
                <a:solidFill>
                  <a:srgbClr val="FF0000"/>
                </a:solidFill>
              </a:rPr>
              <a:t>Commutative property</a:t>
            </a:r>
          </a:p>
        </p:txBody>
      </p:sp>
      <p:pic>
        <p:nvPicPr>
          <p:cNvPr id="4100" name="Picture 4"/>
          <p:cNvPicPr>
            <a:picLocks noGrp="1" noChangeAspect="1" noChangeArrowheads="1"/>
          </p:cNvPicPr>
          <p:nvPr>
            <p:ph sz="quarter" idx="1"/>
          </p:nvPr>
        </p:nvPicPr>
        <p:blipFill>
          <a:blip r:embed="rId2" cstate="print"/>
          <a:srcRect/>
          <a:stretch>
            <a:fillRect/>
          </a:stretch>
        </p:blipFill>
        <p:spPr bwMode="auto">
          <a:xfrm>
            <a:off x="152400" y="1893332"/>
            <a:ext cx="4572000" cy="2742008"/>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6629400" y="2362200"/>
            <a:ext cx="1981200" cy="247650"/>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4705065" y="3886200"/>
            <a:ext cx="4438935" cy="2124075"/>
          </a:xfrm>
          <a:prstGeom prst="rect">
            <a:avLst/>
          </a:prstGeom>
          <a:noFill/>
          <a:ln w="9525">
            <a:noFill/>
            <a:miter lim="800000"/>
            <a:headEnd/>
            <a:tailEnd/>
          </a:ln>
        </p:spPr>
      </p:pic>
      <p:sp>
        <p:nvSpPr>
          <p:cNvPr id="10" name="Title 1"/>
          <p:cNvSpPr txBox="1">
            <a:spLocks/>
          </p:cNvSpPr>
          <p:nvPr/>
        </p:nvSpPr>
        <p:spPr>
          <a:xfrm>
            <a:off x="152400" y="4818935"/>
            <a:ext cx="2695074" cy="490537"/>
          </a:xfrm>
          <a:prstGeom prst="rect">
            <a:avLst/>
          </a:prstGeom>
          <a:solidFill>
            <a:srgbClr val="FFFF00"/>
          </a:solidFill>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sz="1600" dirty="0"/>
              <a:t>(1) Direction (2) magnitude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name="Equation" r:id="rId2" imgW="914400" imgH="190440" progId="Equation.3">
                  <p:embed/>
                </p:oleObj>
              </mc:Choice>
              <mc:Fallback>
                <p:oleObj name="Equation" r:id="rId2" imgW="914400" imgH="190440" progId="Equation.3">
                  <p:embed/>
                  <p:pic>
                    <p:nvPicPr>
                      <p:cNvPr id="0" name="Content Placeholder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569660"/>
          </a:xfrm>
          <a:prstGeom prst="rect">
            <a:avLst/>
          </a:prstGeom>
          <a:noFill/>
        </p:spPr>
        <p:txBody>
          <a:bodyPr wrap="square" rtlCol="0">
            <a:spAutoFit/>
          </a:bodyPr>
          <a:lstStyle/>
          <a:p>
            <a:r>
              <a:rPr lang="en-US" altLang="zh-CN" sz="2400" dirty="0"/>
              <a:t>From the last example, one may consider that the location where a magnetic field can get nonzero curl is at the place with a current source. And if no source at a location, then the curl here must be 0. Is this true?</a:t>
            </a:r>
            <a:endParaRPr lang="zh-CN" altLang="en-US" sz="2400" dirty="0"/>
          </a:p>
        </p:txBody>
      </p:sp>
      <p:pic>
        <p:nvPicPr>
          <p:cNvPr id="8" name="图片 7"/>
          <p:cNvPicPr>
            <a:picLocks noChangeAspect="1"/>
          </p:cNvPicPr>
          <p:nvPr/>
        </p:nvPicPr>
        <p:blipFill>
          <a:blip r:embed="rId4"/>
          <a:stretch>
            <a:fillRect/>
          </a:stretch>
        </p:blipFill>
        <p:spPr>
          <a:xfrm>
            <a:off x="838201" y="3566889"/>
            <a:ext cx="5714999" cy="198112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sz="quarter" idx="1"/>
          </p:nvPr>
        </p:nvPicPr>
        <p:blipFill>
          <a:blip r:embed="rId2" cstate="print"/>
          <a:srcRect/>
          <a:stretch>
            <a:fillRect/>
          </a:stretch>
        </p:blipFill>
        <p:spPr bwMode="auto">
          <a:xfrm>
            <a:off x="3735063" y="3792676"/>
            <a:ext cx="5408938" cy="30653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Stokes’s Theorem</a:t>
            </a:r>
          </a:p>
        </p:txBody>
      </p:sp>
      <p:pic>
        <p:nvPicPr>
          <p:cNvPr id="11266" name="Picture 2"/>
          <p:cNvPicPr>
            <a:picLocks noChangeAspect="1" noChangeArrowheads="1"/>
          </p:cNvPicPr>
          <p:nvPr/>
        </p:nvPicPr>
        <p:blipFill>
          <a:blip r:embed="rId3" cstate="print"/>
          <a:srcRect/>
          <a:stretch>
            <a:fillRect/>
          </a:stretch>
        </p:blipFill>
        <p:spPr bwMode="auto">
          <a:xfrm>
            <a:off x="47445" y="1600200"/>
            <a:ext cx="4981755" cy="2743200"/>
          </a:xfrm>
          <a:prstGeom prst="rect">
            <a:avLst/>
          </a:prstGeom>
          <a:noFill/>
          <a:ln w="9525">
            <a:noFill/>
            <a:miter lim="800000"/>
            <a:headEnd/>
            <a:tailEnd/>
          </a:ln>
        </p:spPr>
      </p:pic>
      <p:sp>
        <p:nvSpPr>
          <p:cNvPr id="5" name="TextBox 4"/>
          <p:cNvSpPr txBox="1"/>
          <p:nvPr/>
        </p:nvSpPr>
        <p:spPr>
          <a:xfrm>
            <a:off x="609600" y="4324290"/>
            <a:ext cx="3810000" cy="400110"/>
          </a:xfrm>
          <a:prstGeom prst="rect">
            <a:avLst/>
          </a:prstGeom>
          <a:noFill/>
        </p:spPr>
        <p:txBody>
          <a:bodyPr wrap="square" rtlCol="0">
            <a:spAutoFit/>
          </a:bodyPr>
          <a:lstStyle/>
          <a:p>
            <a:r>
              <a:rPr lang="en-US" altLang="zh-CN" sz="2000" dirty="0"/>
              <a:t>Obtained from the definition of curl</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Laplacian</a:t>
            </a:r>
            <a:r>
              <a:rPr lang="en-US" dirty="0"/>
              <a:t> Operator</a:t>
            </a:r>
          </a:p>
        </p:txBody>
      </p:sp>
      <p:sp>
        <p:nvSpPr>
          <p:cNvPr id="7" name="TextBox 6"/>
          <p:cNvSpPr txBox="1"/>
          <p:nvPr/>
        </p:nvSpPr>
        <p:spPr>
          <a:xfrm>
            <a:off x="304800" y="1676400"/>
            <a:ext cx="3520916" cy="461665"/>
          </a:xfrm>
          <a:prstGeom prst="rect">
            <a:avLst/>
          </a:prstGeom>
          <a:noFill/>
        </p:spPr>
        <p:txBody>
          <a:bodyPr wrap="none" rtlCol="0">
            <a:spAutoFit/>
          </a:bodyPr>
          <a:lstStyle/>
          <a:p>
            <a:r>
              <a:rPr lang="en-US" sz="2400" dirty="0" err="1">
                <a:solidFill>
                  <a:srgbClr val="FF0000"/>
                </a:solidFill>
              </a:rPr>
              <a:t>Laplacian</a:t>
            </a:r>
            <a:r>
              <a:rPr lang="en-US" sz="2400" dirty="0">
                <a:solidFill>
                  <a:srgbClr val="FF0000"/>
                </a:solidFill>
              </a:rPr>
              <a:t> of a Scalar Field</a:t>
            </a:r>
          </a:p>
        </p:txBody>
      </p:sp>
      <p:sp>
        <p:nvSpPr>
          <p:cNvPr id="9" name="TextBox 8"/>
          <p:cNvSpPr txBox="1"/>
          <p:nvPr/>
        </p:nvSpPr>
        <p:spPr>
          <a:xfrm>
            <a:off x="307205" y="3574117"/>
            <a:ext cx="3518511" cy="738664"/>
          </a:xfrm>
          <a:prstGeom prst="rect">
            <a:avLst/>
          </a:prstGeom>
          <a:noFill/>
        </p:spPr>
        <p:txBody>
          <a:bodyPr wrap="square" rtlCol="0">
            <a:spAutoFit/>
          </a:bodyPr>
          <a:lstStyle/>
          <a:p>
            <a:r>
              <a:rPr lang="en-US" sz="2400" dirty="0" err="1">
                <a:solidFill>
                  <a:srgbClr val="FF0000"/>
                </a:solidFill>
              </a:rPr>
              <a:t>Laplacian</a:t>
            </a:r>
            <a:r>
              <a:rPr lang="en-US" sz="2400" dirty="0">
                <a:solidFill>
                  <a:srgbClr val="FF0000"/>
                </a:solidFill>
              </a:rPr>
              <a:t> of a Vector Field</a:t>
            </a:r>
          </a:p>
          <a:p>
            <a:endParaRPr lang="en-US" dirty="0"/>
          </a:p>
        </p:txBody>
      </p:sp>
      <p:sp>
        <p:nvSpPr>
          <p:cNvPr id="11" name="TextBox 10"/>
          <p:cNvSpPr txBox="1"/>
          <p:nvPr/>
        </p:nvSpPr>
        <p:spPr>
          <a:xfrm>
            <a:off x="304800" y="5602748"/>
            <a:ext cx="1992102" cy="461665"/>
          </a:xfrm>
          <a:prstGeom prst="rect">
            <a:avLst/>
          </a:prstGeom>
          <a:noFill/>
        </p:spPr>
        <p:txBody>
          <a:bodyPr wrap="none" rtlCol="0">
            <a:spAutoFit/>
          </a:bodyPr>
          <a:lstStyle/>
          <a:p>
            <a:r>
              <a:rPr lang="en-US" sz="2400" dirty="0">
                <a:solidFill>
                  <a:srgbClr val="FF0000"/>
                </a:solidFill>
              </a:rPr>
              <a:t>Useful Relation</a:t>
            </a: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656431" y="2171700"/>
            <a:ext cx="6677025" cy="10668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12648" y="4130050"/>
            <a:ext cx="4267200" cy="1348863"/>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656431" y="6112995"/>
            <a:ext cx="4572000" cy="51493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Units</a:t>
            </a:r>
            <a:endParaRPr lang="en-US" dirty="0"/>
          </a:p>
        </p:txBody>
      </p:sp>
      <p:sp>
        <p:nvSpPr>
          <p:cNvPr id="3" name="Content Placeholder 2"/>
          <p:cNvSpPr>
            <a:spLocks noGrp="1"/>
          </p:cNvSpPr>
          <p:nvPr>
            <p:ph sz="quarter" idx="1"/>
          </p:nvPr>
        </p:nvSpPr>
        <p:spPr>
          <a:xfrm>
            <a:off x="612648" y="1600200"/>
            <a:ext cx="8153400" cy="914400"/>
          </a:xfrm>
        </p:spPr>
        <p:txBody>
          <a:bodyPr>
            <a:normAutofit/>
          </a:bodyPr>
          <a:lstStyle/>
          <a:p>
            <a:r>
              <a:rPr lang="en-US" sz="2400" dirty="0">
                <a:latin typeface="Times New Roman" panose="02020603050405020304" pitchFamily="18" charset="0"/>
                <a:cs typeface="Times New Roman" panose="02020603050405020304" pitchFamily="18" charset="0"/>
              </a:rPr>
              <a:t>How does the unit change after performing the operation of gradient, divergence and curl?</a:t>
            </a:r>
          </a:p>
        </p:txBody>
      </p:sp>
      <p:pic>
        <p:nvPicPr>
          <p:cNvPr id="4" name="Picture 2"/>
          <p:cNvPicPr>
            <a:picLocks noChangeAspect="1" noChangeArrowheads="1"/>
          </p:cNvPicPr>
          <p:nvPr/>
        </p:nvPicPr>
        <p:blipFill rotWithShape="1">
          <a:blip r:embed="rId2" cstate="print"/>
          <a:srcRect t="18022" b="51940"/>
          <a:stretch/>
        </p:blipFill>
        <p:spPr bwMode="auto">
          <a:xfrm>
            <a:off x="2639568" y="4206282"/>
            <a:ext cx="2516954" cy="762000"/>
          </a:xfrm>
          <a:prstGeom prst="rect">
            <a:avLst/>
          </a:prstGeom>
          <a:noFill/>
          <a:ln w="9525">
            <a:noFill/>
            <a:miter lim="800000"/>
            <a:headEnd/>
            <a:tailEnd/>
          </a:ln>
        </p:spPr>
      </p:pic>
      <p:sp>
        <p:nvSpPr>
          <p:cNvPr id="5" name="TextBox 4"/>
          <p:cNvSpPr txBox="1"/>
          <p:nvPr/>
        </p:nvSpPr>
        <p:spPr>
          <a:xfrm>
            <a:off x="582168" y="4387227"/>
            <a:ext cx="1752600" cy="400110"/>
          </a:xfrm>
          <a:prstGeom prst="rect">
            <a:avLst/>
          </a:prstGeom>
          <a:noFill/>
        </p:spPr>
        <p:txBody>
          <a:bodyPr wrap="square" rtlCol="0">
            <a:spAutoFit/>
          </a:bodyPr>
          <a:lstStyle/>
          <a:p>
            <a:pPr algn="ctr"/>
            <a:r>
              <a:rPr lang="en-US" sz="2000" dirty="0"/>
              <a:t>Faraday’s Law</a:t>
            </a:r>
          </a:p>
        </p:txBody>
      </p:sp>
      <mc:AlternateContent xmlns:mc="http://schemas.openxmlformats.org/markup-compatibility/2006" xmlns:a14="http://schemas.microsoft.com/office/drawing/2010/main">
        <mc:Choice Requires="a14">
          <p:sp>
            <p:nvSpPr>
              <p:cNvPr id="11" name="TextBox 10"/>
              <p:cNvSpPr txBox="1"/>
              <p:nvPr/>
            </p:nvSpPr>
            <p:spPr>
              <a:xfrm>
                <a:off x="914400" y="5206954"/>
                <a:ext cx="1881092"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m:rPr>
                              <m:sty m:val="p"/>
                            </m:rPr>
                            <a:rPr lang="en-US" sz="2400" b="0" i="0" smtClean="0">
                              <a:latin typeface="Cambria Math" panose="02040503050406030204" pitchFamily="18" charset="0"/>
                            </a:rPr>
                            <m:t>V</m:t>
                          </m:r>
                        </m:num>
                        <m:den>
                          <m:r>
                            <m:rPr>
                              <m:sty m:val="p"/>
                            </m:rPr>
                            <a:rPr lang="en-US" sz="2400" i="0" smtClean="0">
                              <a:latin typeface="Cambria Math" panose="02040503050406030204" pitchFamily="18" charset="0"/>
                            </a:rPr>
                            <m:t>m</m:t>
                          </m:r>
                        </m:den>
                      </m:f>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m</m:t>
                          </m:r>
                        </m:den>
                      </m:f>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A</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5206954"/>
                <a:ext cx="1881092" cy="694036"/>
              </a:xfrm>
              <a:prstGeom prst="rect">
                <a:avLst/>
              </a:prstGeom>
              <a:blipFill rotWithShape="0">
                <a:blip r:embed="rId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80804" y="5206954"/>
                <a:ext cx="1091196"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V</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HA</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480804" y="5206954"/>
                <a:ext cx="1091196" cy="693908"/>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34000" y="5209391"/>
                <a:ext cx="905120"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Ω</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34000" y="5209391"/>
                <a:ext cx="905120" cy="691471"/>
              </a:xfrm>
              <a:prstGeom prst="rect">
                <a:avLst/>
              </a:prstGeom>
              <a:blipFill rotWithShape="0">
                <a:blip r:embed="rId8" cstate="print"/>
                <a:stretch>
                  <a:fillRect/>
                </a:stretch>
              </a:blipFill>
            </p:spPr>
            <p:txBody>
              <a:bodyPr/>
              <a:lstStyle/>
              <a:p>
                <a:r>
                  <a:rPr lang="en-US">
                    <a:noFill/>
                  </a:rPr>
                  <a:t> </a:t>
                </a:r>
              </a:p>
            </p:txBody>
          </p:sp>
        </mc:Fallback>
      </mc:AlternateContent>
      <p:sp>
        <p:nvSpPr>
          <p:cNvPr id="14" name="Right Arrow 13"/>
          <p:cNvSpPr/>
          <p:nvPr/>
        </p:nvSpPr>
        <p:spPr>
          <a:xfrm>
            <a:off x="2902696"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800600"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p:cNvPicPr>
            <a:picLocks noChangeAspect="1"/>
          </p:cNvPicPr>
          <p:nvPr/>
        </p:nvPicPr>
        <p:blipFill rotWithShape="1">
          <a:blip r:embed="rId9"/>
          <a:srcRect b="47854"/>
          <a:stretch/>
        </p:blipFill>
        <p:spPr>
          <a:xfrm>
            <a:off x="4593940" y="2514600"/>
            <a:ext cx="4343400" cy="1319420"/>
          </a:xfrm>
          <a:prstGeom prst="rect">
            <a:avLst/>
          </a:prstGeom>
        </p:spPr>
      </p:pic>
      <p:pic>
        <p:nvPicPr>
          <p:cNvPr id="10" name="图片 9"/>
          <p:cNvPicPr>
            <a:picLocks noChangeAspect="1"/>
          </p:cNvPicPr>
          <p:nvPr/>
        </p:nvPicPr>
        <p:blipFill>
          <a:blip r:embed="rId10"/>
          <a:stretch>
            <a:fillRect/>
          </a:stretch>
        </p:blipFill>
        <p:spPr>
          <a:xfrm>
            <a:off x="822040" y="2519541"/>
            <a:ext cx="3635055" cy="1341236"/>
          </a:xfrm>
          <a:prstGeom prst="rect">
            <a:avLst/>
          </a:prstGeom>
        </p:spPr>
      </p:pic>
    </p:spTree>
    <p:extLst>
      <p:ext uri="{BB962C8B-B14F-4D97-AF65-F5344CB8AC3E}">
        <p14:creationId xmlns:p14="http://schemas.microsoft.com/office/powerpoint/2010/main" val="39760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sz="quarter" idx="1"/>
          </p:nvPr>
        </p:nvPicPr>
        <p:blipFill rotWithShape="1">
          <a:blip r:embed="rId2" cstate="print"/>
          <a:srcRect l="1468" r="1853"/>
          <a:stretch/>
        </p:blipFill>
        <p:spPr bwMode="auto">
          <a:xfrm>
            <a:off x="1" y="838200"/>
            <a:ext cx="9144000" cy="596849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152400" y="5410200"/>
            <a:ext cx="4684510" cy="1219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Position &amp; Distance Vectors</a:t>
            </a:r>
          </a:p>
        </p:txBody>
      </p:sp>
      <p:pic>
        <p:nvPicPr>
          <p:cNvPr id="4" name="Content Placeholder 3" descr="eq3.10.tiff"/>
          <p:cNvPicPr>
            <a:picLocks noGrp="1" noChangeAspect="1"/>
          </p:cNvPicPr>
          <p:nvPr>
            <p:ph sz="quarter" idx="1"/>
          </p:nvPr>
        </p:nvPicPr>
        <p:blipFill>
          <a:blip r:embed="rId3" cstate="print"/>
          <a:srcRect t="-31141" b="-31141"/>
          <a:stretch>
            <a:fillRect/>
          </a:stretch>
        </p:blipFill>
        <p:spPr>
          <a:xfrm>
            <a:off x="457200" y="1876455"/>
            <a:ext cx="3127248" cy="1724370"/>
          </a:xfrm>
        </p:spPr>
      </p:pic>
      <p:sp>
        <p:nvSpPr>
          <p:cNvPr id="5" name="TextBox 4"/>
          <p:cNvSpPr txBox="1"/>
          <p:nvPr/>
        </p:nvSpPr>
        <p:spPr>
          <a:xfrm>
            <a:off x="381000" y="1676400"/>
            <a:ext cx="3969882" cy="400110"/>
          </a:xfrm>
          <a:prstGeom prst="rect">
            <a:avLst/>
          </a:prstGeom>
          <a:noFill/>
        </p:spPr>
        <p:txBody>
          <a:bodyPr wrap="none" rtlCol="0">
            <a:spAutoFit/>
          </a:bodyPr>
          <a:lstStyle/>
          <a:p>
            <a:r>
              <a:rPr lang="en-US" sz="2000" dirty="0">
                <a:solidFill>
                  <a:srgbClr val="FF0000"/>
                </a:solidFill>
              </a:rPr>
              <a:t>Position Vector: </a:t>
            </a:r>
            <a:r>
              <a:rPr lang="en-US" sz="2000" dirty="0"/>
              <a:t>From origin to point P</a:t>
            </a:r>
          </a:p>
        </p:txBody>
      </p:sp>
      <p:sp>
        <p:nvSpPr>
          <p:cNvPr id="10" name="TextBox 9"/>
          <p:cNvSpPr txBox="1"/>
          <p:nvPr/>
        </p:nvSpPr>
        <p:spPr>
          <a:xfrm>
            <a:off x="381000" y="3505200"/>
            <a:ext cx="3838010" cy="400110"/>
          </a:xfrm>
          <a:prstGeom prst="rect">
            <a:avLst/>
          </a:prstGeom>
          <a:noFill/>
        </p:spPr>
        <p:txBody>
          <a:bodyPr wrap="none" rtlCol="0">
            <a:spAutoFit/>
          </a:bodyPr>
          <a:lstStyle/>
          <a:p>
            <a:r>
              <a:rPr lang="en-US" sz="2000" dirty="0">
                <a:solidFill>
                  <a:srgbClr val="FF0000"/>
                </a:solidFill>
              </a:rPr>
              <a:t>Distance Vector: </a:t>
            </a:r>
            <a:r>
              <a:rPr lang="en-US" sz="2000" dirty="0">
                <a:solidFill>
                  <a:srgbClr val="000000"/>
                </a:solidFill>
              </a:rPr>
              <a:t>Between two points</a:t>
            </a:r>
          </a:p>
        </p:txBody>
      </p:sp>
      <p:pic>
        <p:nvPicPr>
          <p:cNvPr id="12" name="Picture 11" descr="blank.tiff"/>
          <p:cNvPicPr>
            <a:picLocks noChangeAspect="1"/>
          </p:cNvPicPr>
          <p:nvPr/>
        </p:nvPicPr>
        <p:blipFill>
          <a:blip r:embed="rId4" cstate="print"/>
          <a:stretch>
            <a:fillRect/>
          </a:stretch>
        </p:blipFill>
        <p:spPr>
          <a:xfrm>
            <a:off x="0" y="5181600"/>
            <a:ext cx="457200" cy="457200"/>
          </a:xfrm>
          <a:prstGeom prst="rect">
            <a:avLst/>
          </a:prstGeom>
        </p:spPr>
      </p:pic>
      <p:pic>
        <p:nvPicPr>
          <p:cNvPr id="5122" name="Picture 2"/>
          <p:cNvPicPr>
            <a:picLocks noChangeAspect="1" noChangeArrowheads="1"/>
          </p:cNvPicPr>
          <p:nvPr/>
        </p:nvPicPr>
        <p:blipFill>
          <a:blip r:embed="rId5" cstate="print"/>
          <a:srcRect/>
          <a:stretch>
            <a:fillRect/>
          </a:stretch>
        </p:blipFill>
        <p:spPr bwMode="auto">
          <a:xfrm>
            <a:off x="304800" y="4017015"/>
            <a:ext cx="4072387" cy="1164585"/>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4876972" y="2209800"/>
            <a:ext cx="4227149" cy="4038600"/>
          </a:xfrm>
          <a:prstGeom prst="rect">
            <a:avLst/>
          </a:prstGeom>
          <a:noFill/>
          <a:ln w="9525">
            <a:noFill/>
            <a:miter lim="800000"/>
            <a:headEnd/>
            <a:tailEnd/>
          </a:ln>
        </p:spPr>
      </p:pic>
      <p:sp>
        <p:nvSpPr>
          <p:cNvPr id="13" name="Title 1"/>
          <p:cNvSpPr txBox="1">
            <a:spLocks/>
          </p:cNvSpPr>
          <p:nvPr/>
        </p:nvSpPr>
        <p:spPr>
          <a:xfrm>
            <a:off x="2111412" y="4038600"/>
            <a:ext cx="2515668" cy="631185"/>
          </a:xfrm>
          <a:prstGeom prst="rect">
            <a:avLst/>
          </a:prstGeom>
        </p:spPr>
        <p:txBody>
          <a:bodyPr vert="horz" anchor="ctr">
            <a:normAutofit fontScale="925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600" dirty="0"/>
              <a:t>Subscript 1 for Starting point</a:t>
            </a:r>
          </a:p>
          <a:p>
            <a:r>
              <a:rPr lang="en-US" altLang="zh-CN" sz="1600" dirty="0"/>
              <a:t>Subscript 2 for ending point</a:t>
            </a:r>
          </a:p>
        </p:txBody>
      </p:sp>
      <p:cxnSp>
        <p:nvCxnSpPr>
          <p:cNvPr id="15" name="直接箭头连接符 14"/>
          <p:cNvCxnSpPr/>
          <p:nvPr/>
        </p:nvCxnSpPr>
        <p:spPr>
          <a:xfrm flipH="1">
            <a:off x="1784558" y="2202931"/>
            <a:ext cx="334354" cy="23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3097460" y="2061039"/>
            <a:ext cx="2386173" cy="356049"/>
          </a:xfrm>
          <a:prstGeom prst="rect">
            <a:avLst/>
          </a:prstGeom>
          <a:solidFill>
            <a:srgbClr val="FFFF00"/>
          </a:solidFill>
        </p:spPr>
        <p:txBody>
          <a:bodyPr vert="horz" anchor="ctr">
            <a:normAutofit fontScale="62500" lnSpcReduction="200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zh-CN" altLang="en-US" sz="2000" dirty="0"/>
              <a:t>→</a:t>
            </a:r>
            <a:r>
              <a:rPr lang="en-US" altLang="zh-CN" sz="2000" dirty="0"/>
              <a:t> to represent </a:t>
            </a:r>
            <a:r>
              <a:rPr lang="en-US" sz="2000" dirty="0"/>
              <a:t>a general vector</a:t>
            </a:r>
          </a:p>
        </p:txBody>
      </p:sp>
      <p:cxnSp>
        <p:nvCxnSpPr>
          <p:cNvPr id="6" name="直接连接符 5"/>
          <p:cNvCxnSpPr/>
          <p:nvPr/>
        </p:nvCxnSpPr>
        <p:spPr>
          <a:xfrm>
            <a:off x="2111412" y="2202931"/>
            <a:ext cx="83958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p:cNvPicPr>
            <a:picLocks noChangeAspect="1" noChangeArrowheads="1"/>
          </p:cNvPicPr>
          <p:nvPr/>
        </p:nvPicPr>
        <p:blipFill>
          <a:blip r:embed="rId3" cstate="print"/>
          <a:srcRect/>
          <a:stretch>
            <a:fillRect/>
          </a:stretch>
        </p:blipFill>
        <p:spPr bwMode="auto">
          <a:xfrm>
            <a:off x="4800600" y="5029200"/>
            <a:ext cx="4267201" cy="1487055"/>
          </a:xfrm>
          <a:prstGeom prst="rect">
            <a:avLst/>
          </a:prstGeom>
          <a:noFill/>
          <a:ln w="9525">
            <a:no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52400" y="5715000"/>
            <a:ext cx="4066797" cy="638174"/>
          </a:xfrm>
          <a:prstGeom prst="rect">
            <a:avLst/>
          </a:prstGeom>
          <a:noFill/>
          <a:ln w="9525">
            <a:noFill/>
            <a:miter lim="800000"/>
            <a:headEnd/>
            <a:tailEnd/>
          </a:ln>
        </p:spPr>
      </p:pic>
      <p:sp>
        <p:nvSpPr>
          <p:cNvPr id="2" name="Title 1"/>
          <p:cNvSpPr>
            <a:spLocks noGrp="1"/>
          </p:cNvSpPr>
          <p:nvPr>
            <p:ph type="title"/>
          </p:nvPr>
        </p:nvSpPr>
        <p:spPr>
          <a:xfrm>
            <a:off x="152400" y="152400"/>
            <a:ext cx="8991600" cy="1066800"/>
          </a:xfrm>
        </p:spPr>
        <p:txBody>
          <a:bodyPr>
            <a:normAutofit fontScale="90000"/>
          </a:bodyPr>
          <a:lstStyle/>
          <a:p>
            <a:r>
              <a:rPr lang="en-US" sz="3556" dirty="0"/>
              <a:t>Vector Multiplication:  Scalar Product</a:t>
            </a:r>
            <a:r>
              <a:rPr lang="en-US" sz="3556" dirty="0">
                <a:solidFill>
                  <a:srgbClr val="FF0000"/>
                </a:solidFill>
              </a:rPr>
              <a:t> or ”Dot Product”</a:t>
            </a:r>
            <a:endParaRPr lang="en-US" sz="3111" dirty="0"/>
          </a:p>
        </p:txBody>
      </p:sp>
      <p:pic>
        <p:nvPicPr>
          <p:cNvPr id="10" name="Picture 9" descr="blank.tiff"/>
          <p:cNvPicPr>
            <a:picLocks noChangeAspect="1"/>
          </p:cNvPicPr>
          <p:nvPr/>
        </p:nvPicPr>
        <p:blipFill>
          <a:blip r:embed="rId5" cstate="print"/>
          <a:stretch>
            <a:fillRect/>
          </a:stretch>
        </p:blipFill>
        <p:spPr>
          <a:xfrm>
            <a:off x="3962401" y="5715000"/>
            <a:ext cx="457200" cy="228601"/>
          </a:xfrm>
          <a:prstGeom prst="rect">
            <a:avLst/>
          </a:prstGeom>
        </p:spPr>
      </p:pic>
      <p:pic>
        <p:nvPicPr>
          <p:cNvPr id="11" name="Picture 10" descr="blank.tiff"/>
          <p:cNvPicPr>
            <a:picLocks noChangeAspect="1"/>
          </p:cNvPicPr>
          <p:nvPr/>
        </p:nvPicPr>
        <p:blipFill>
          <a:blip r:embed="rId5" cstate="print"/>
          <a:stretch>
            <a:fillRect/>
          </a:stretch>
        </p:blipFill>
        <p:spPr>
          <a:xfrm>
            <a:off x="4724400" y="5715000"/>
            <a:ext cx="4419600" cy="427038"/>
          </a:xfrm>
          <a:prstGeom prst="rect">
            <a:avLst/>
          </a:prstGeom>
        </p:spPr>
      </p:pic>
      <p:sp>
        <p:nvSpPr>
          <p:cNvPr id="12" name="TextBox 11"/>
          <p:cNvSpPr txBox="1"/>
          <p:nvPr/>
        </p:nvSpPr>
        <p:spPr>
          <a:xfrm>
            <a:off x="4386152" y="5715000"/>
            <a:ext cx="795448" cy="369332"/>
          </a:xfrm>
          <a:prstGeom prst="rect">
            <a:avLst/>
          </a:prstGeom>
          <a:noFill/>
        </p:spPr>
        <p:txBody>
          <a:bodyPr wrap="none" rtlCol="0">
            <a:spAutoFit/>
          </a:bodyPr>
          <a:lstStyle/>
          <a:p>
            <a:r>
              <a:rPr lang="en-US" dirty="0">
                <a:solidFill>
                  <a:srgbClr val="FF0000"/>
                </a:solidFill>
              </a:rPr>
              <a:t>Hence:</a:t>
            </a:r>
          </a:p>
        </p:txBody>
      </p:sp>
      <p:pic>
        <p:nvPicPr>
          <p:cNvPr id="6147" name="Picture 3"/>
          <p:cNvPicPr>
            <a:picLocks noChangeAspect="1" noChangeArrowheads="1"/>
          </p:cNvPicPr>
          <p:nvPr/>
        </p:nvPicPr>
        <p:blipFill>
          <a:blip r:embed="rId6" cstate="print"/>
          <a:srcRect/>
          <a:stretch>
            <a:fillRect/>
          </a:stretch>
        </p:blipFill>
        <p:spPr bwMode="auto">
          <a:xfrm>
            <a:off x="762000" y="1806468"/>
            <a:ext cx="2514600" cy="465427"/>
          </a:xfrm>
          <a:prstGeom prst="rect">
            <a:avLst/>
          </a:prstGeom>
          <a:noFill/>
          <a:ln w="9525">
            <a:noFill/>
            <a:miter lim="800000"/>
            <a:headEnd/>
            <a:tailEnd/>
          </a:ln>
        </p:spPr>
      </p:pic>
      <p:pic>
        <p:nvPicPr>
          <p:cNvPr id="6148" name="Picture 4"/>
          <p:cNvPicPr>
            <a:picLocks noChangeAspect="1" noChangeArrowheads="1"/>
          </p:cNvPicPr>
          <p:nvPr/>
        </p:nvPicPr>
        <p:blipFill>
          <a:blip r:embed="rId7" cstate="print"/>
          <a:srcRect/>
          <a:stretch>
            <a:fillRect/>
          </a:stretch>
        </p:blipFill>
        <p:spPr bwMode="auto">
          <a:xfrm>
            <a:off x="76200" y="2895600"/>
            <a:ext cx="4313677" cy="2399906"/>
          </a:xfrm>
          <a:prstGeom prst="rect">
            <a:avLst/>
          </a:prstGeom>
          <a:noFill/>
          <a:ln w="9525">
            <a:noFill/>
            <a:miter lim="800000"/>
            <a:headEnd/>
            <a:tailEnd/>
          </a:ln>
        </p:spPr>
      </p:pic>
      <p:pic>
        <p:nvPicPr>
          <p:cNvPr id="6150" name="Picture 6"/>
          <p:cNvPicPr>
            <a:picLocks noChangeAspect="1" noChangeArrowheads="1"/>
          </p:cNvPicPr>
          <p:nvPr/>
        </p:nvPicPr>
        <p:blipFill>
          <a:blip r:embed="rId8" cstate="print"/>
          <a:srcRect/>
          <a:stretch>
            <a:fillRect/>
          </a:stretch>
        </p:blipFill>
        <p:spPr bwMode="auto">
          <a:xfrm>
            <a:off x="6324600" y="1807860"/>
            <a:ext cx="2057400" cy="459089"/>
          </a:xfrm>
          <a:prstGeom prst="rect">
            <a:avLst/>
          </a:prstGeom>
          <a:noFill/>
          <a:ln w="9525">
            <a:noFill/>
            <a:miter lim="800000"/>
            <a:headEnd/>
            <a:tailEnd/>
          </a:ln>
        </p:spPr>
      </p:pic>
      <p:pic>
        <p:nvPicPr>
          <p:cNvPr id="6151" name="Picture 7"/>
          <p:cNvPicPr>
            <a:picLocks noChangeAspect="1" noChangeArrowheads="1"/>
          </p:cNvPicPr>
          <p:nvPr/>
        </p:nvPicPr>
        <p:blipFill>
          <a:blip r:embed="rId9" cstate="print"/>
          <a:srcRect/>
          <a:stretch>
            <a:fillRect/>
          </a:stretch>
        </p:blipFill>
        <p:spPr bwMode="auto">
          <a:xfrm>
            <a:off x="5638800" y="2590800"/>
            <a:ext cx="3195582" cy="664118"/>
          </a:xfrm>
          <a:prstGeom prst="rect">
            <a:avLst/>
          </a:prstGeom>
          <a:noFill/>
          <a:ln w="9525">
            <a:noFill/>
            <a:miter lim="800000"/>
            <a:headEnd/>
            <a:tailEnd/>
          </a:ln>
        </p:spPr>
      </p:pic>
      <p:pic>
        <p:nvPicPr>
          <p:cNvPr id="6152" name="Picture 8"/>
          <p:cNvPicPr>
            <a:picLocks noChangeAspect="1" noChangeArrowheads="1"/>
          </p:cNvPicPr>
          <p:nvPr/>
        </p:nvPicPr>
        <p:blipFill>
          <a:blip r:embed="rId10" cstate="print"/>
          <a:srcRect/>
          <a:stretch>
            <a:fillRect/>
          </a:stretch>
        </p:blipFill>
        <p:spPr bwMode="auto">
          <a:xfrm>
            <a:off x="5791200" y="3622157"/>
            <a:ext cx="2773377" cy="873643"/>
          </a:xfrm>
          <a:prstGeom prst="rect">
            <a:avLst/>
          </a:prstGeom>
          <a:noFill/>
          <a:ln w="9525">
            <a:noFill/>
            <a:miter lim="800000"/>
            <a:headEnd/>
            <a:tailEnd/>
          </a:ln>
        </p:spPr>
      </p:pic>
      <p:cxnSp>
        <p:nvCxnSpPr>
          <p:cNvPr id="13" name="直接箭头连接符 12"/>
          <p:cNvCxnSpPr/>
          <p:nvPr/>
        </p:nvCxnSpPr>
        <p:spPr>
          <a:xfrm flipH="1" flipV="1">
            <a:off x="2924615" y="2307134"/>
            <a:ext cx="278752" cy="2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3276600" y="2344522"/>
            <a:ext cx="1981199" cy="551078"/>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Note the sequence</a:t>
            </a:r>
          </a:p>
          <a:p>
            <a:r>
              <a:rPr lang="en-US" altLang="zh-CN" sz="1800" dirty="0"/>
              <a:t>(from A to B) </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fontScale="90000"/>
          </a:bodyPr>
          <a:lstStyle/>
          <a:p>
            <a:r>
              <a:rPr lang="en-US" sz="3556" dirty="0"/>
              <a:t>Vector Multiplication: Vector Product</a:t>
            </a:r>
            <a:r>
              <a:rPr lang="en-US" sz="3556" dirty="0">
                <a:solidFill>
                  <a:srgbClr val="FF0000"/>
                </a:solidFill>
              </a:rPr>
              <a:t> or ”Cross Product”</a:t>
            </a:r>
            <a:br>
              <a:rPr lang="en-US" dirty="0">
                <a:solidFill>
                  <a:srgbClr val="FF0000"/>
                </a:solidFill>
              </a:rPr>
            </a:br>
            <a:endParaRPr lang="en-US" dirty="0"/>
          </a:p>
        </p:txBody>
      </p:sp>
      <p:pic>
        <p:nvPicPr>
          <p:cNvPr id="11" name="Picture 10" descr="blank.tiff"/>
          <p:cNvPicPr>
            <a:picLocks noChangeAspect="1"/>
          </p:cNvPicPr>
          <p:nvPr/>
        </p:nvPicPr>
        <p:blipFill>
          <a:blip r:embed="rId3" cstate="print"/>
          <a:stretch>
            <a:fillRect/>
          </a:stretch>
        </p:blipFill>
        <p:spPr>
          <a:xfrm>
            <a:off x="2590800" y="5257800"/>
            <a:ext cx="4419600" cy="427038"/>
          </a:xfrm>
          <a:prstGeom prst="rect">
            <a:avLst/>
          </a:prstGeom>
        </p:spPr>
      </p:pic>
      <p:pic>
        <p:nvPicPr>
          <p:cNvPr id="7170" name="Picture 2"/>
          <p:cNvPicPr>
            <a:picLocks noGrp="1" noChangeAspect="1" noChangeArrowheads="1"/>
          </p:cNvPicPr>
          <p:nvPr>
            <p:ph sz="quarter" idx="1"/>
          </p:nvPr>
        </p:nvPicPr>
        <p:blipFill>
          <a:blip r:embed="rId4" cstate="print"/>
          <a:srcRect/>
          <a:stretch>
            <a:fillRect/>
          </a:stretch>
        </p:blipFill>
        <p:spPr bwMode="auto">
          <a:xfrm>
            <a:off x="304800" y="1707053"/>
            <a:ext cx="2590800" cy="40754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228600" y="2430658"/>
            <a:ext cx="3124200" cy="4427342"/>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4343400" y="1524000"/>
            <a:ext cx="4038600" cy="322146"/>
          </a:xfrm>
          <a:prstGeom prst="rect">
            <a:avLst/>
          </a:prstGeom>
          <a:noFill/>
          <a:ln w="9525">
            <a:noFill/>
            <a:miter lim="800000"/>
            <a:headEnd/>
            <a:tailEnd/>
          </a:ln>
        </p:spPr>
      </p:pic>
      <p:pic>
        <p:nvPicPr>
          <p:cNvPr id="7173" name="Picture 5"/>
          <p:cNvPicPr>
            <a:picLocks noChangeAspect="1" noChangeArrowheads="1"/>
          </p:cNvPicPr>
          <p:nvPr/>
        </p:nvPicPr>
        <p:blipFill>
          <a:blip r:embed="rId7" cstate="print"/>
          <a:srcRect/>
          <a:stretch>
            <a:fillRect/>
          </a:stretch>
        </p:blipFill>
        <p:spPr bwMode="auto">
          <a:xfrm>
            <a:off x="4267200" y="1910824"/>
            <a:ext cx="4648200" cy="284101"/>
          </a:xfrm>
          <a:prstGeom prst="rect">
            <a:avLst/>
          </a:prstGeom>
          <a:noFill/>
          <a:ln w="9525">
            <a:noFill/>
            <a:miter lim="800000"/>
            <a:headEnd/>
            <a:tailEnd/>
          </a:ln>
        </p:spPr>
      </p:pic>
      <p:pic>
        <p:nvPicPr>
          <p:cNvPr id="7174" name="Picture 6"/>
          <p:cNvPicPr>
            <a:picLocks noChangeAspect="1" noChangeArrowheads="1"/>
          </p:cNvPicPr>
          <p:nvPr/>
        </p:nvPicPr>
        <p:blipFill>
          <a:blip r:embed="rId8" cstate="print"/>
          <a:srcRect/>
          <a:stretch>
            <a:fillRect/>
          </a:stretch>
        </p:blipFill>
        <p:spPr bwMode="auto">
          <a:xfrm>
            <a:off x="5753100" y="2644715"/>
            <a:ext cx="1219200" cy="287548"/>
          </a:xfrm>
          <a:prstGeom prst="rect">
            <a:avLst/>
          </a:prstGeom>
          <a:noFill/>
          <a:ln w="9525">
            <a:noFill/>
            <a:miter lim="800000"/>
            <a:headEnd/>
            <a:tailEnd/>
          </a:ln>
        </p:spPr>
      </p:pic>
      <p:pic>
        <p:nvPicPr>
          <p:cNvPr id="7175" name="Picture 7"/>
          <p:cNvPicPr>
            <a:picLocks noChangeAspect="1" noChangeArrowheads="1"/>
          </p:cNvPicPr>
          <p:nvPr/>
        </p:nvPicPr>
        <p:blipFill>
          <a:blip r:embed="rId9" cstate="print"/>
          <a:srcRect/>
          <a:stretch>
            <a:fillRect/>
          </a:stretch>
        </p:blipFill>
        <p:spPr bwMode="auto">
          <a:xfrm>
            <a:off x="3733800" y="3200400"/>
            <a:ext cx="5265485" cy="1509633"/>
          </a:xfrm>
          <a:prstGeom prst="rect">
            <a:avLst/>
          </a:prstGeom>
          <a:noFill/>
          <a:ln w="9525">
            <a:noFill/>
            <a:miter lim="800000"/>
            <a:headEnd/>
            <a:tailEnd/>
          </a:ln>
        </p:spPr>
      </p:pic>
      <p:pic>
        <p:nvPicPr>
          <p:cNvPr id="7176" name="Picture 8"/>
          <p:cNvPicPr>
            <a:picLocks noChangeAspect="1" noChangeArrowheads="1"/>
          </p:cNvPicPr>
          <p:nvPr/>
        </p:nvPicPr>
        <p:blipFill>
          <a:blip r:embed="rId10" cstate="print"/>
          <a:srcRect/>
          <a:stretch>
            <a:fillRect/>
          </a:stretch>
        </p:blipFill>
        <p:spPr bwMode="auto">
          <a:xfrm>
            <a:off x="3810000" y="4953000"/>
            <a:ext cx="4668252" cy="304800"/>
          </a:xfrm>
          <a:prstGeom prst="rect">
            <a:avLst/>
          </a:prstGeom>
          <a:noFill/>
          <a:ln w="9525">
            <a:noFill/>
            <a:miter lim="800000"/>
            <a:headEnd/>
            <a:tailEnd/>
          </a:ln>
        </p:spPr>
      </p:pic>
      <p:pic>
        <p:nvPicPr>
          <p:cNvPr id="7177" name="Picture 9"/>
          <p:cNvPicPr>
            <a:picLocks noChangeAspect="1" noChangeArrowheads="1"/>
          </p:cNvPicPr>
          <p:nvPr/>
        </p:nvPicPr>
        <p:blipFill>
          <a:blip r:embed="rId11" cstate="print"/>
          <a:srcRect/>
          <a:stretch>
            <a:fillRect/>
          </a:stretch>
        </p:blipFill>
        <p:spPr bwMode="auto">
          <a:xfrm>
            <a:off x="4724400" y="5334000"/>
            <a:ext cx="3073924" cy="1066800"/>
          </a:xfrm>
          <a:prstGeom prst="rect">
            <a:avLst/>
          </a:prstGeom>
          <a:noFill/>
          <a:ln w="9525">
            <a:noFill/>
            <a:miter lim="800000"/>
            <a:headEnd/>
            <a:tailEnd/>
          </a:ln>
        </p:spPr>
      </p:pic>
      <p:sp>
        <p:nvSpPr>
          <p:cNvPr id="13" name="Title 1"/>
          <p:cNvSpPr txBox="1">
            <a:spLocks/>
          </p:cNvSpPr>
          <p:nvPr/>
        </p:nvSpPr>
        <p:spPr>
          <a:xfrm>
            <a:off x="33337" y="2210127"/>
            <a:ext cx="4457699"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Determine direction and magnitude separately</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cstate="print"/>
          <a:srcRect/>
          <a:stretch>
            <a:fillRect/>
          </a:stretch>
        </p:blipFill>
        <p:spPr bwMode="auto">
          <a:xfrm>
            <a:off x="0" y="0"/>
            <a:ext cx="4495800" cy="378314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57200" y="3849296"/>
            <a:ext cx="3429000" cy="3008704"/>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495800" y="381000"/>
            <a:ext cx="4648200" cy="5587391"/>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6276" y="5900681"/>
            <a:ext cx="3293324" cy="8913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25" name="Picture 9"/>
          <p:cNvPicPr>
            <a:picLocks noChangeAspect="1" noChangeArrowheads="1"/>
          </p:cNvPicPr>
          <p:nvPr/>
        </p:nvPicPr>
        <p:blipFill>
          <a:blip r:embed="rId2" cstate="print"/>
          <a:srcRect/>
          <a:stretch>
            <a:fillRect/>
          </a:stretch>
        </p:blipFill>
        <p:spPr bwMode="auto">
          <a:xfrm>
            <a:off x="4270523" y="1699466"/>
            <a:ext cx="4870153" cy="3886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Triple Products</a:t>
            </a:r>
          </a:p>
        </p:txBody>
      </p:sp>
      <p:sp>
        <p:nvSpPr>
          <p:cNvPr id="5" name="TextBox 4"/>
          <p:cNvSpPr txBox="1"/>
          <p:nvPr/>
        </p:nvSpPr>
        <p:spPr>
          <a:xfrm>
            <a:off x="228600" y="1742807"/>
            <a:ext cx="3155607" cy="523220"/>
          </a:xfrm>
          <a:prstGeom prst="rect">
            <a:avLst/>
          </a:prstGeom>
          <a:noFill/>
        </p:spPr>
        <p:txBody>
          <a:bodyPr wrap="none" rtlCol="0">
            <a:spAutoFit/>
          </a:bodyPr>
          <a:lstStyle/>
          <a:p>
            <a:r>
              <a:rPr lang="en-US" sz="2800" dirty="0">
                <a:solidFill>
                  <a:srgbClr val="FF0000"/>
                </a:solidFill>
              </a:rPr>
              <a:t>Scalar Triple Product</a:t>
            </a:r>
          </a:p>
        </p:txBody>
      </p:sp>
      <p:sp>
        <p:nvSpPr>
          <p:cNvPr id="8" name="TextBox 7"/>
          <p:cNvSpPr txBox="1"/>
          <p:nvPr/>
        </p:nvSpPr>
        <p:spPr>
          <a:xfrm>
            <a:off x="228600" y="5058796"/>
            <a:ext cx="3148593" cy="523220"/>
          </a:xfrm>
          <a:prstGeom prst="rect">
            <a:avLst/>
          </a:prstGeom>
          <a:noFill/>
        </p:spPr>
        <p:txBody>
          <a:bodyPr wrap="none" rtlCol="0">
            <a:spAutoFit/>
          </a:bodyPr>
          <a:lstStyle/>
          <a:p>
            <a:r>
              <a:rPr lang="en-US" sz="2800" dirty="0">
                <a:solidFill>
                  <a:srgbClr val="FF0000"/>
                </a:solidFill>
              </a:rPr>
              <a:t>Vector Triple Product</a:t>
            </a:r>
          </a:p>
        </p:txBody>
      </p:sp>
      <p:pic>
        <p:nvPicPr>
          <p:cNvPr id="13" name="Picture 12" descr="blank.tiff"/>
          <p:cNvPicPr>
            <a:picLocks noChangeAspect="1"/>
          </p:cNvPicPr>
          <p:nvPr/>
        </p:nvPicPr>
        <p:blipFill>
          <a:blip r:embed="rId3" cstate="print"/>
          <a:stretch>
            <a:fillRect/>
          </a:stretch>
        </p:blipFill>
        <p:spPr>
          <a:xfrm>
            <a:off x="8712200" y="5280866"/>
            <a:ext cx="431800" cy="304800"/>
          </a:xfrm>
          <a:prstGeom prst="rect">
            <a:avLst/>
          </a:prstGeom>
        </p:spPr>
      </p:pic>
      <p:pic>
        <p:nvPicPr>
          <p:cNvPr id="9222" name="Picture 6"/>
          <p:cNvPicPr>
            <a:picLocks noGrp="1" noChangeAspect="1" noChangeArrowheads="1"/>
          </p:cNvPicPr>
          <p:nvPr>
            <p:ph sz="quarter" idx="1"/>
          </p:nvPr>
        </p:nvPicPr>
        <p:blipFill rotWithShape="1">
          <a:blip r:embed="rId4" cstate="print"/>
          <a:srcRect t="1" r="63542" b="-9650"/>
          <a:stretch/>
        </p:blipFill>
        <p:spPr bwMode="auto">
          <a:xfrm>
            <a:off x="266700" y="2398677"/>
            <a:ext cx="1333500" cy="350535"/>
          </a:xfrm>
          <a:prstGeom prst="rect">
            <a:avLst/>
          </a:prstGeom>
          <a:noFill/>
          <a:ln w="9525">
            <a:noFill/>
            <a:miter lim="800000"/>
            <a:headEnd/>
            <a:tailEnd/>
          </a:ln>
        </p:spPr>
      </p:pic>
      <p:pic>
        <p:nvPicPr>
          <p:cNvPr id="9223" name="Picture 7"/>
          <p:cNvPicPr>
            <a:picLocks noChangeAspect="1" noChangeArrowheads="1"/>
          </p:cNvPicPr>
          <p:nvPr/>
        </p:nvPicPr>
        <p:blipFill>
          <a:blip r:embed="rId5" cstate="print"/>
          <a:srcRect/>
          <a:stretch>
            <a:fillRect/>
          </a:stretch>
        </p:blipFill>
        <p:spPr bwMode="auto">
          <a:xfrm>
            <a:off x="266700" y="3956506"/>
            <a:ext cx="3429000" cy="1001981"/>
          </a:xfrm>
          <a:prstGeom prst="rect">
            <a:avLst/>
          </a:prstGeom>
          <a:noFill/>
          <a:ln w="9525">
            <a:noFill/>
            <a:miter lim="800000"/>
            <a:headEnd/>
            <a:tailEnd/>
          </a:ln>
        </p:spPr>
      </p:pic>
      <p:pic>
        <p:nvPicPr>
          <p:cNvPr id="9224" name="Picture 8"/>
          <p:cNvPicPr>
            <a:picLocks noChangeAspect="1" noChangeArrowheads="1"/>
          </p:cNvPicPr>
          <p:nvPr/>
        </p:nvPicPr>
        <p:blipFill>
          <a:blip r:embed="rId6" cstate="print"/>
          <a:srcRect/>
          <a:stretch>
            <a:fillRect/>
          </a:stretch>
        </p:blipFill>
        <p:spPr bwMode="auto">
          <a:xfrm>
            <a:off x="228600" y="5715000"/>
            <a:ext cx="3886200" cy="847775"/>
          </a:xfrm>
          <a:prstGeom prst="rect">
            <a:avLst/>
          </a:prstGeom>
          <a:noFill/>
          <a:ln w="9525">
            <a:noFill/>
            <a:miter lim="800000"/>
            <a:headEnd/>
            <a:tailEnd/>
          </a:ln>
        </p:spPr>
      </p:pic>
      <p:pic>
        <p:nvPicPr>
          <p:cNvPr id="9226" name="Picture 10"/>
          <p:cNvPicPr>
            <a:picLocks noChangeAspect="1" noChangeArrowheads="1"/>
          </p:cNvPicPr>
          <p:nvPr/>
        </p:nvPicPr>
        <p:blipFill>
          <a:blip r:embed="rId7" cstate="print"/>
          <a:srcRect/>
          <a:stretch>
            <a:fillRect/>
          </a:stretch>
        </p:blipFill>
        <p:spPr bwMode="auto">
          <a:xfrm>
            <a:off x="5334000" y="6347666"/>
            <a:ext cx="2743200" cy="281734"/>
          </a:xfrm>
          <a:prstGeom prst="rect">
            <a:avLst/>
          </a:prstGeom>
          <a:noFill/>
          <a:ln w="9525">
            <a:noFill/>
            <a:miter lim="800000"/>
            <a:headEnd/>
            <a:tailEnd/>
          </a:ln>
        </p:spPr>
      </p:pic>
      <p:sp>
        <p:nvSpPr>
          <p:cNvPr id="14" name="TextBox 13"/>
          <p:cNvSpPr txBox="1"/>
          <p:nvPr/>
        </p:nvSpPr>
        <p:spPr>
          <a:xfrm>
            <a:off x="4936276" y="5977016"/>
            <a:ext cx="795448" cy="369332"/>
          </a:xfrm>
          <a:prstGeom prst="rect">
            <a:avLst/>
          </a:prstGeom>
          <a:noFill/>
        </p:spPr>
        <p:txBody>
          <a:bodyPr wrap="none" rtlCol="0">
            <a:spAutoFit/>
          </a:bodyPr>
          <a:lstStyle/>
          <a:p>
            <a:r>
              <a:rPr lang="en-US" dirty="0">
                <a:solidFill>
                  <a:srgbClr val="FF0000"/>
                </a:solidFill>
              </a:rPr>
              <a:t>Hence:</a:t>
            </a:r>
          </a:p>
        </p:txBody>
      </p:sp>
      <p:sp>
        <p:nvSpPr>
          <p:cNvPr id="15" name="Title 1"/>
          <p:cNvSpPr txBox="1">
            <a:spLocks/>
          </p:cNvSpPr>
          <p:nvPr/>
        </p:nvSpPr>
        <p:spPr>
          <a:xfrm>
            <a:off x="138113" y="3289130"/>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Trick: always move forward the last vector</a:t>
            </a:r>
            <a:endParaRPr lang="en-US" sz="1800" dirty="0"/>
          </a:p>
        </p:txBody>
      </p:sp>
      <p:sp>
        <p:nvSpPr>
          <p:cNvPr id="4" name="任意多边形 3"/>
          <p:cNvSpPr/>
          <p:nvPr/>
        </p:nvSpPr>
        <p:spPr>
          <a:xfrm flipH="1">
            <a:off x="1143000" y="2745864"/>
            <a:ext cx="481457" cy="433573"/>
          </a:xfrm>
          <a:custGeom>
            <a:avLst/>
            <a:gdLst>
              <a:gd name="connsiteX0" fmla="*/ 1038225 w 1038225"/>
              <a:gd name="connsiteY0" fmla="*/ 0 h 433573"/>
              <a:gd name="connsiteX1" fmla="*/ 409575 w 1038225"/>
              <a:gd name="connsiteY1" fmla="*/ 433387 h 433573"/>
              <a:gd name="connsiteX2" fmla="*/ 0 w 1038225"/>
              <a:gd name="connsiteY2" fmla="*/ 42862 h 433573"/>
            </a:gdLst>
            <a:ahLst/>
            <a:cxnLst>
              <a:cxn ang="0">
                <a:pos x="connsiteX0" y="connsiteY0"/>
              </a:cxn>
              <a:cxn ang="0">
                <a:pos x="connsiteX1" y="connsiteY1"/>
              </a:cxn>
              <a:cxn ang="0">
                <a:pos x="connsiteX2" y="connsiteY2"/>
              </a:cxn>
            </a:cxnLst>
            <a:rect l="l" t="t" r="r" b="b"/>
            <a:pathLst>
              <a:path w="1038225" h="433573">
                <a:moveTo>
                  <a:pt x="1038225" y="0"/>
                </a:moveTo>
                <a:cubicBezTo>
                  <a:pt x="810418" y="213121"/>
                  <a:pt x="582612" y="426243"/>
                  <a:pt x="409575" y="433387"/>
                </a:cubicBezTo>
                <a:cubicBezTo>
                  <a:pt x="236537" y="440531"/>
                  <a:pt x="118268" y="241696"/>
                  <a:pt x="0" y="4286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6"/>
          <p:cNvPicPr>
            <a:picLocks noChangeAspect="1" noChangeArrowheads="1"/>
          </p:cNvPicPr>
          <p:nvPr/>
        </p:nvPicPr>
        <p:blipFill rotWithShape="1">
          <a:blip r:embed="rId4" cstate="print"/>
          <a:srcRect l="70834" t="-1355" r="2083" b="-1"/>
          <a:stretch/>
        </p:blipFill>
        <p:spPr bwMode="auto">
          <a:xfrm>
            <a:off x="1600200" y="2392665"/>
            <a:ext cx="990600" cy="324022"/>
          </a:xfrm>
          <a:prstGeom prst="rect">
            <a:avLst/>
          </a:prstGeom>
          <a:noFill/>
          <a:ln w="9525">
            <a:noFill/>
            <a:miter lim="800000"/>
            <a:headEnd/>
            <a:tailEnd/>
          </a:ln>
        </p:spPr>
      </p:pic>
      <p:pic>
        <p:nvPicPr>
          <p:cNvPr id="18" name="Picture 6"/>
          <p:cNvPicPr>
            <a:picLocks noChangeAspect="1" noChangeArrowheads="1"/>
          </p:cNvPicPr>
          <p:nvPr/>
        </p:nvPicPr>
        <p:blipFill rotWithShape="1">
          <a:blip r:embed="rId4" cstate="print"/>
          <a:srcRect l="29876" r="36791"/>
          <a:stretch/>
        </p:blipFill>
        <p:spPr bwMode="auto">
          <a:xfrm>
            <a:off x="2590800" y="2394832"/>
            <a:ext cx="1219200" cy="319687"/>
          </a:xfrm>
          <a:prstGeom prst="rect">
            <a:avLst/>
          </a:prstGeom>
          <a:noFill/>
          <a:ln w="9525">
            <a:noFill/>
            <a:miter lim="800000"/>
            <a:headEnd/>
            <a:tailEnd/>
          </a:ln>
        </p:spPr>
      </p:pic>
      <p:sp>
        <p:nvSpPr>
          <p:cNvPr id="19" name="任意多边形 18"/>
          <p:cNvSpPr/>
          <p:nvPr/>
        </p:nvSpPr>
        <p:spPr>
          <a:xfrm flipH="1">
            <a:off x="2457941" y="2745864"/>
            <a:ext cx="422423" cy="433573"/>
          </a:xfrm>
          <a:custGeom>
            <a:avLst/>
            <a:gdLst>
              <a:gd name="connsiteX0" fmla="*/ 1038225 w 1038225"/>
              <a:gd name="connsiteY0" fmla="*/ 0 h 433573"/>
              <a:gd name="connsiteX1" fmla="*/ 409575 w 1038225"/>
              <a:gd name="connsiteY1" fmla="*/ 433387 h 433573"/>
              <a:gd name="connsiteX2" fmla="*/ 0 w 1038225"/>
              <a:gd name="connsiteY2" fmla="*/ 42862 h 433573"/>
            </a:gdLst>
            <a:ahLst/>
            <a:cxnLst>
              <a:cxn ang="0">
                <a:pos x="connsiteX0" y="connsiteY0"/>
              </a:cxn>
              <a:cxn ang="0">
                <a:pos x="connsiteX1" y="connsiteY1"/>
              </a:cxn>
              <a:cxn ang="0">
                <a:pos x="connsiteX2" y="connsiteY2"/>
              </a:cxn>
            </a:cxnLst>
            <a:rect l="l" t="t" r="r" b="b"/>
            <a:pathLst>
              <a:path w="1038225" h="433573">
                <a:moveTo>
                  <a:pt x="1038225" y="0"/>
                </a:moveTo>
                <a:cubicBezTo>
                  <a:pt x="810418" y="213121"/>
                  <a:pt x="582612" y="426243"/>
                  <a:pt x="409575" y="433387"/>
                </a:cubicBezTo>
                <a:cubicBezTo>
                  <a:pt x="236537" y="440531"/>
                  <a:pt x="118268" y="241696"/>
                  <a:pt x="0" y="4286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12720</TotalTime>
  <Words>820</Words>
  <Application>Microsoft Office PowerPoint</Application>
  <PresentationFormat>全屏显示(4:3)</PresentationFormat>
  <Paragraphs>123</Paragraphs>
  <Slides>44</Slides>
  <Notes>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3" baseType="lpstr">
      <vt:lpstr>Calibri</vt:lpstr>
      <vt:lpstr>Cambria Math</vt:lpstr>
      <vt:lpstr>Times New Roman</vt:lpstr>
      <vt:lpstr>Tw Cen MT</vt:lpstr>
      <vt:lpstr>Wingdings</vt:lpstr>
      <vt:lpstr>Wingdings 2</vt:lpstr>
      <vt:lpstr>Median</vt:lpstr>
      <vt:lpstr>公式</vt:lpstr>
      <vt:lpstr>Equation</vt:lpstr>
      <vt:lpstr>3. Vector Analysis</vt:lpstr>
      <vt:lpstr>Chapter 3 Overview</vt:lpstr>
      <vt:lpstr>Laws of Vector Algebra</vt:lpstr>
      <vt:lpstr>Properties of Vector Operations</vt:lpstr>
      <vt:lpstr>Position &amp; Distance Vectors</vt:lpstr>
      <vt:lpstr>Vector Multiplication:  Scalar Product or ”Dot Product”</vt:lpstr>
      <vt:lpstr>Vector Multiplication: Vector Product or ”Cross Product” </vt:lpstr>
      <vt:lpstr>PowerPoint 演示文稿</vt:lpstr>
      <vt:lpstr>Triple Products</vt:lpstr>
      <vt:lpstr>Cartesian Coordinate System</vt:lpstr>
      <vt:lpstr>Cylindrical Coordinate System</vt:lpstr>
      <vt:lpstr>Cylindrical Coordinate System</vt:lpstr>
      <vt:lpstr>PowerPoint 演示文稿</vt:lpstr>
      <vt:lpstr>PowerPoint 演示文稿</vt:lpstr>
      <vt:lpstr>Spherical Coordinate System</vt:lpstr>
      <vt:lpstr>PowerPoint 演示文稿</vt:lpstr>
      <vt:lpstr>PowerPoint 演示文稿</vt:lpstr>
      <vt:lpstr>Technology Brief 5:  GPS</vt:lpstr>
      <vt:lpstr>GPS: Three Segments</vt:lpstr>
      <vt:lpstr>GPS: Minimum of 4 Satellites Needed</vt:lpstr>
      <vt:lpstr>Coordinate Transformations: Coordinates</vt:lpstr>
      <vt:lpstr>Coordinate Transformations: Unit Vectors</vt:lpstr>
      <vt:lpstr>PowerPoint 演示文稿</vt:lpstr>
      <vt:lpstr>PowerPoint 演示文稿</vt:lpstr>
      <vt:lpstr>PowerPoint 演示文稿</vt:lpstr>
      <vt:lpstr>Distance Between 2 Points</vt:lpstr>
      <vt:lpstr>Gradient of A Scalar Field</vt:lpstr>
      <vt:lpstr>Gradient ( cont.)</vt:lpstr>
      <vt:lpstr>Flux</vt:lpstr>
      <vt:lpstr>Divergence of a Vector Field</vt:lpstr>
      <vt:lpstr>Derivation of Divergence</vt:lpstr>
      <vt:lpstr>Physical Meaning of Divergence</vt:lpstr>
      <vt:lpstr>Divergence Theorem</vt:lpstr>
      <vt:lpstr>PowerPoint 演示文稿</vt:lpstr>
      <vt:lpstr>An Example</vt:lpstr>
      <vt:lpstr>Another Example</vt:lpstr>
      <vt:lpstr>Curl of a Vector Field</vt:lpstr>
      <vt:lpstr>Physical Meaning of Curl</vt:lpstr>
      <vt:lpstr>An Example</vt:lpstr>
      <vt:lpstr>Another Example</vt:lpstr>
      <vt:lpstr>Stokes’s Theorem</vt:lpstr>
      <vt:lpstr>Laplacian Operator</vt:lpstr>
      <vt:lpstr>Units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雄 王</cp:lastModifiedBy>
  <cp:revision>302</cp:revision>
  <cp:lastPrinted>2009-09-17T21:51:49Z</cp:lastPrinted>
  <dcterms:created xsi:type="dcterms:W3CDTF">2010-03-25T20:03:50Z</dcterms:created>
  <dcterms:modified xsi:type="dcterms:W3CDTF">2024-09-24T14:31:45Z</dcterms:modified>
</cp:coreProperties>
</file>